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2"/>
    <p:sldMasterId id="2147483685" r:id="rId23"/>
  </p:sldMasterIdLst>
  <p:notesMasterIdLst>
    <p:notesMasterId r:id="rId47"/>
  </p:notesMasterIdLst>
  <p:handoutMasterIdLst>
    <p:handoutMasterId r:id="rId48"/>
  </p:handoutMasterIdLst>
  <p:sldIdLst>
    <p:sldId id="269" r:id="rId24"/>
    <p:sldId id="1637156651" r:id="rId25"/>
    <p:sldId id="1732" r:id="rId26"/>
    <p:sldId id="1860" r:id="rId27"/>
    <p:sldId id="1637156717" r:id="rId28"/>
    <p:sldId id="690" r:id="rId29"/>
    <p:sldId id="1637156692" r:id="rId30"/>
    <p:sldId id="1637156705" r:id="rId31"/>
    <p:sldId id="328" r:id="rId32"/>
    <p:sldId id="1637156676" r:id="rId33"/>
    <p:sldId id="1637156703" r:id="rId34"/>
    <p:sldId id="1637156715" r:id="rId35"/>
    <p:sldId id="1637156689" r:id="rId36"/>
    <p:sldId id="1637156684" r:id="rId37"/>
    <p:sldId id="1637156683" r:id="rId38"/>
    <p:sldId id="1637156716" r:id="rId39"/>
    <p:sldId id="1637156720" r:id="rId40"/>
    <p:sldId id="422" r:id="rId41"/>
    <p:sldId id="1637156718" r:id="rId42"/>
    <p:sldId id="1637156719" r:id="rId43"/>
    <p:sldId id="1637156700" r:id="rId44"/>
    <p:sldId id="395" r:id="rId45"/>
    <p:sldId id="1637156721"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na Shah" initials="RS" lastIdx="1" clrIdx="0">
    <p:extLst>
      <p:ext uri="{19B8F6BF-5375-455C-9EA6-DF929625EA0E}">
        <p15:presenceInfo xmlns:p15="http://schemas.microsoft.com/office/powerpoint/2012/main" userId="S::shahr@un.org::06f76f0e-4ac9-45e9-ae29-23ff20fa0799" providerId="AD"/>
      </p:ext>
    </p:extLst>
  </p:cmAuthor>
  <p:cmAuthor id="2" name="Emil Ivanov" initials="EI" lastIdx="1" clrIdx="1">
    <p:extLst>
      <p:ext uri="{19B8F6BF-5375-455C-9EA6-DF929625EA0E}">
        <p15:presenceInfo xmlns:p15="http://schemas.microsoft.com/office/powerpoint/2012/main" userId="Emil Ivan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FF"/>
    <a:srgbClr val="6699FF"/>
    <a:srgbClr val="FFCC00"/>
    <a:srgbClr val="008080"/>
    <a:srgbClr val="5692D7"/>
    <a:srgbClr val="000000"/>
    <a:srgbClr val="FF9900"/>
    <a:srgbClr val="C1C095"/>
    <a:srgbClr val="C8C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5B1C2-0FBF-4DC2-B0E9-DECC9545F609}" v="4" dt="2025-08-14T17:03:56.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01" autoAdjust="0"/>
  </p:normalViewPr>
  <p:slideViewPr>
    <p:cSldViewPr>
      <p:cViewPr varScale="1">
        <p:scale>
          <a:sx n="87" d="100"/>
          <a:sy n="87" d="100"/>
        </p:scale>
        <p:origin x="1224" y="4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customXml" Target="../customXml/item20.xml"/><Relationship Id="rId41" Type="http://schemas.openxmlformats.org/officeDocument/2006/relationships/slide" Target="slides/slide1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2.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202152-CF2A-4C6D-BFE3-DF51D91AA01D}" type="datetimeFigureOut">
              <a:rPr lang="en-GB" smtClean="0"/>
              <a:t>16/08/2025</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52616C7-4ACF-49BF-B469-FF1DC7FFF653}" type="slidenum">
              <a:rPr lang="en-GB" smtClean="0"/>
              <a:t>‹#›</a:t>
            </a:fld>
            <a:endParaRPr lang="en-GB" dirty="0"/>
          </a:p>
        </p:txBody>
      </p:sp>
    </p:spTree>
    <p:extLst>
      <p:ext uri="{BB962C8B-B14F-4D97-AF65-F5344CB8AC3E}">
        <p14:creationId xmlns:p14="http://schemas.microsoft.com/office/powerpoint/2010/main" val="235777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AEA7B2-BF5A-49BD-8682-C671AF8EC394}" type="datetimeFigureOut">
              <a:rPr lang="en-GB" smtClean="0"/>
              <a:t>16/08/2025</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108CCA-9D67-4D75-AC69-164F51AD7C61}" type="slidenum">
              <a:rPr lang="en-GB" smtClean="0"/>
              <a:t>‹#›</a:t>
            </a:fld>
            <a:endParaRPr lang="en-GB" dirty="0"/>
          </a:p>
        </p:txBody>
      </p:sp>
    </p:spTree>
    <p:extLst>
      <p:ext uri="{BB962C8B-B14F-4D97-AF65-F5344CB8AC3E}">
        <p14:creationId xmlns:p14="http://schemas.microsoft.com/office/powerpoint/2010/main" val="176165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fccc.int/files/essential_background/convention/application/pdf/english_paris_agreement.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fccc.int/sites/default/files/resource/cma2018_3_add2_new_advance.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1</a:t>
            </a:fld>
            <a:endParaRPr lang="en-GB" dirty="0"/>
          </a:p>
        </p:txBody>
      </p:sp>
    </p:spTree>
    <p:extLst>
      <p:ext uri="{BB962C8B-B14F-4D97-AF65-F5344CB8AC3E}">
        <p14:creationId xmlns:p14="http://schemas.microsoft.com/office/powerpoint/2010/main" val="171812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buFont typeface="+mj-lt"/>
              <a:buAutoNum type="arabicPeriod" startAt="2"/>
            </a:pPr>
            <a:r>
              <a:rPr lang="en-GB" sz="1800" dirty="0">
                <a:effectLst/>
                <a:latin typeface="Calibri" panose="020F0502020204030204" pitchFamily="34" charset="0"/>
                <a:ea typeface="DengXian" panose="02010600030101010101" pitchFamily="2" charset="-122"/>
                <a:cs typeface="Arial" panose="020B0604020202020204" pitchFamily="34" charset="0"/>
              </a:rPr>
              <a:t>In relation to this last point, we have published short implementation guidelines which recommend the key actions for both NSO and focal points to UNFCCC to do in collaborative manner, because in the absence of such collaboration we believe that either side will have to duplicate certain activities. The guidelines were officially translated into the 6 UN official languages and can be obtained here. </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73108CCA-9D67-4D75-AC69-164F51AD7C61}" type="slidenum">
              <a:rPr lang="en-GB" smtClean="0"/>
              <a:t>14</a:t>
            </a:fld>
            <a:endParaRPr lang="en-GB" dirty="0"/>
          </a:p>
        </p:txBody>
      </p:sp>
    </p:spTree>
    <p:extLst>
      <p:ext uri="{BB962C8B-B14F-4D97-AF65-F5344CB8AC3E}">
        <p14:creationId xmlns:p14="http://schemas.microsoft.com/office/powerpoint/2010/main" val="386204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DengXian" panose="02010600030101010101" pitchFamily="2" charset="-122"/>
                <a:cs typeface="Arial" panose="020B0604020202020204" pitchFamily="34" charset="0"/>
              </a:rPr>
              <a:t>I’ll just highlight that we have this self assessment tool for Climate Change Statistics and Indicators that has all the full detail on the global set including its metadata, it’s intended to be the place for updates </a:t>
            </a:r>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15</a:t>
            </a:fld>
            <a:endParaRPr lang="en-GB" dirty="0"/>
          </a:p>
        </p:txBody>
      </p:sp>
    </p:spTree>
    <p:extLst>
      <p:ext uri="{BB962C8B-B14F-4D97-AF65-F5344CB8AC3E}">
        <p14:creationId xmlns:p14="http://schemas.microsoft.com/office/powerpoint/2010/main" val="395273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17</a:t>
            </a:fld>
            <a:endParaRPr lang="en-GB" dirty="0"/>
          </a:p>
        </p:txBody>
      </p:sp>
    </p:spTree>
    <p:extLst>
      <p:ext uri="{BB962C8B-B14F-4D97-AF65-F5344CB8AC3E}">
        <p14:creationId xmlns:p14="http://schemas.microsoft.com/office/powerpoint/2010/main" val="38943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200"/>
              </a:spcAft>
            </a:pPr>
            <a:endParaRPr lang="en-US" sz="1800" b="0" strike="sngStrike" dirty="0">
              <a:effectLst/>
              <a:latin typeface="Times New Roman" panose="02020603050405020304" pitchFamily="18" charset="0"/>
              <a:ea typeface="Malgun Gothic" panose="020B0503020000020004" pitchFamily="34" charset="-127"/>
              <a:cs typeface="Arial" panose="020B0604020202020204" pitchFamily="34" charset="0"/>
            </a:endParaRPr>
          </a:p>
        </p:txBody>
      </p:sp>
      <p:sp>
        <p:nvSpPr>
          <p:cNvPr id="4" name="Slide Number Placeholder 3"/>
          <p:cNvSpPr>
            <a:spLocks noGrp="1"/>
          </p:cNvSpPr>
          <p:nvPr>
            <p:ph type="sldNum" sz="quarter" idx="5"/>
          </p:nvPr>
        </p:nvSpPr>
        <p:spPr/>
        <p:txBody>
          <a:bodyPr/>
          <a:lstStyle/>
          <a:p>
            <a:fld id="{73108CCA-9D67-4D75-AC69-164F51AD7C61}" type="slidenum">
              <a:rPr lang="en-GB" smtClean="0"/>
              <a:t>18</a:t>
            </a:fld>
            <a:endParaRPr lang="en-GB" dirty="0"/>
          </a:p>
        </p:txBody>
      </p:sp>
    </p:spTree>
    <p:extLst>
      <p:ext uri="{BB962C8B-B14F-4D97-AF65-F5344CB8AC3E}">
        <p14:creationId xmlns:p14="http://schemas.microsoft.com/office/powerpoint/2010/main" val="371765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21</a:t>
            </a:fld>
            <a:endParaRPr lang="en-GB" dirty="0"/>
          </a:p>
        </p:txBody>
      </p:sp>
    </p:spTree>
    <p:extLst>
      <p:ext uri="{BB962C8B-B14F-4D97-AF65-F5344CB8AC3E}">
        <p14:creationId xmlns:p14="http://schemas.microsoft.com/office/powerpoint/2010/main" val="357065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08CCA-9D67-4D75-AC69-164F51AD7C61}" type="slidenum">
              <a:rPr lang="en-GB" smtClean="0"/>
              <a:t>22</a:t>
            </a:fld>
            <a:endParaRPr lang="en-GB" dirty="0"/>
          </a:p>
        </p:txBody>
      </p:sp>
    </p:spTree>
    <p:extLst>
      <p:ext uri="{BB962C8B-B14F-4D97-AF65-F5344CB8AC3E}">
        <p14:creationId xmlns:p14="http://schemas.microsoft.com/office/powerpoint/2010/main" val="280661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programs.</a:t>
            </a:r>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23</a:t>
            </a:fld>
            <a:endParaRPr lang="en-GB" dirty="0"/>
          </a:p>
        </p:txBody>
      </p:sp>
    </p:spTree>
    <p:extLst>
      <p:ext uri="{BB962C8B-B14F-4D97-AF65-F5344CB8AC3E}">
        <p14:creationId xmlns:p14="http://schemas.microsoft.com/office/powerpoint/2010/main" val="123327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2</a:t>
            </a:fld>
            <a:endParaRPr lang="en-GB" dirty="0"/>
          </a:p>
        </p:txBody>
      </p:sp>
    </p:spTree>
    <p:extLst>
      <p:ext uri="{BB962C8B-B14F-4D97-AF65-F5344CB8AC3E}">
        <p14:creationId xmlns:p14="http://schemas.microsoft.com/office/powerpoint/2010/main" val="410634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DengXian" panose="02010600030101010101" pitchFamily="2" charset="-122"/>
                <a:cs typeface="Arial" panose="020B0604020202020204" pitchFamily="34" charset="0"/>
              </a:rPr>
              <a:t>Climate policies meet statistics in the following key processes: on international level - building an enhanced transparency framework, promoting compliance and running </a:t>
            </a:r>
            <a:r>
              <a:rPr lang="en-US" sz="1200" b="1" dirty="0">
                <a:effectLst/>
                <a:latin typeface="Calibri" panose="020F0502020204030204" pitchFamily="34" charset="0"/>
                <a:ea typeface="DengXian" panose="02010600030101010101" pitchFamily="2" charset="-122"/>
                <a:cs typeface="Arial" panose="020B0604020202020204" pitchFamily="34" charset="0"/>
              </a:rPr>
              <a:t>a global </a:t>
            </a:r>
            <a:r>
              <a:rPr lang="en-US" sz="1200" b="1" dirty="0" err="1">
                <a:effectLst/>
                <a:latin typeface="Calibri" panose="020F0502020204030204" pitchFamily="34" charset="0"/>
                <a:ea typeface="DengXian" panose="02010600030101010101" pitchFamily="2" charset="-122"/>
                <a:cs typeface="Arial" panose="020B0604020202020204" pitchFamily="34" charset="0"/>
              </a:rPr>
              <a:t>stocktake</a:t>
            </a:r>
            <a:r>
              <a:rPr lang="en-US" sz="1200" b="1" dirty="0">
                <a:effectLst/>
                <a:latin typeface="Calibri" panose="020F0502020204030204" pitchFamily="34" charset="0"/>
                <a:ea typeface="DengXian" panose="02010600030101010101" pitchFamily="2" charset="-122"/>
                <a:cs typeface="Arial" panose="020B0604020202020204" pitchFamily="34" charset="0"/>
              </a:rPr>
              <a:t> every 5 years</a:t>
            </a:r>
            <a:r>
              <a:rPr lang="en-US" sz="1200" dirty="0">
                <a:effectLst/>
                <a:latin typeface="Calibri" panose="020F0502020204030204" pitchFamily="34" charset="0"/>
                <a:ea typeface="DengXian" panose="02010600030101010101" pitchFamily="2" charset="-122"/>
                <a:cs typeface="Arial" panose="020B0604020202020204" pitchFamily="34" charset="0"/>
              </a:rPr>
              <a:t>.   On national level – planning: via NDC, nationally determined contributions, national adaptation plans, finance.  This is already ongoing for several years, many countries have defined and updated processes. Currently is running the first cycle of submission of the Biennial Transparency Reports, for which I am excited to ensure that this workshop can contribute. Why, because this is the tool to illustrate what the country needs and enhance the access to climate finance</a:t>
            </a:r>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3</a:t>
            </a:fld>
            <a:endParaRPr lang="en-GB" dirty="0"/>
          </a:p>
        </p:txBody>
      </p:sp>
    </p:spTree>
    <p:extLst>
      <p:ext uri="{BB962C8B-B14F-4D97-AF65-F5344CB8AC3E}">
        <p14:creationId xmlns:p14="http://schemas.microsoft.com/office/powerpoint/2010/main" val="45273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a:effectLst/>
                <a:latin typeface="Calibri" panose="020F0502020204030204" pitchFamily="34" charset="0"/>
                <a:ea typeface="DengXian" panose="02010600030101010101" pitchFamily="2" charset="-122"/>
                <a:cs typeface="Arial" panose="020B0604020202020204" pitchFamily="34" charset="0"/>
              </a:rPr>
              <a:t>The process started before the Paris Agreement and it is taking about 15 years. UNSD prepared 5 reports to the Statistical Commission: in 2016, it received a mandate to develop a global set; in 2018 the message was to strengthen the link between policy and statistics via joint work with UNFCCC. In 2022, a fourth report was submitted which presented the Global Set and led to its adoption, and this year (2024) – the report focused on its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strike="noStrike" dirty="0">
                <a:effectLst/>
                <a:latin typeface="Calibri" panose="020F0502020204030204" pitchFamily="34" charset="0"/>
                <a:ea typeface="DengXian" panose="02010600030101010101" pitchFamily="2" charset="-122"/>
                <a:cs typeface="Arial" panose="020B0604020202020204" pitchFamily="34" charset="0"/>
              </a:rPr>
              <a:t>The Expert Group on Environment Statistics was renamed to be the Expert Group on Environment and Climate Change Statistics given the increased focus on climate change statistics.</a:t>
            </a:r>
          </a:p>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6</a:t>
            </a:fld>
            <a:endParaRPr lang="en-GB" dirty="0"/>
          </a:p>
        </p:txBody>
      </p:sp>
    </p:spTree>
    <p:extLst>
      <p:ext uri="{BB962C8B-B14F-4D97-AF65-F5344CB8AC3E}">
        <p14:creationId xmlns:p14="http://schemas.microsoft.com/office/powerpoint/2010/main" val="94562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AC56C-A12B-BF65-328C-8533177BD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D6456-8160-AB3B-F861-9AEB643C6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DC0FF-1297-712F-67DE-6A238330AA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D25913-977B-4C5A-6D4C-2145FB382EE8}"/>
              </a:ext>
            </a:extLst>
          </p:cNvPr>
          <p:cNvSpPr>
            <a:spLocks noGrp="1"/>
          </p:cNvSpPr>
          <p:nvPr>
            <p:ph type="sldNum" sz="quarter" idx="5"/>
          </p:nvPr>
        </p:nvSpPr>
        <p:spPr/>
        <p:txBody>
          <a:bodyPr/>
          <a:lstStyle/>
          <a:p>
            <a:fld id="{73108CCA-9D67-4D75-AC69-164F51AD7C61}" type="slidenum">
              <a:rPr lang="en-GB" smtClean="0"/>
              <a:t>7</a:t>
            </a:fld>
            <a:endParaRPr lang="en-GB" dirty="0"/>
          </a:p>
        </p:txBody>
      </p:sp>
    </p:spTree>
    <p:extLst>
      <p:ext uri="{BB962C8B-B14F-4D97-AF65-F5344CB8AC3E}">
        <p14:creationId xmlns:p14="http://schemas.microsoft.com/office/powerpoint/2010/main" val="123224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08CCA-9D67-4D75-AC69-164F51AD7C61}" type="slidenum">
              <a:rPr lang="en-GB" smtClean="0"/>
              <a:t>10</a:t>
            </a:fld>
            <a:endParaRPr lang="en-GB" dirty="0"/>
          </a:p>
        </p:txBody>
      </p:sp>
    </p:spTree>
    <p:extLst>
      <p:ext uri="{BB962C8B-B14F-4D97-AF65-F5344CB8AC3E}">
        <p14:creationId xmlns:p14="http://schemas.microsoft.com/office/powerpoint/2010/main" val="225678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6E2CF-074E-3036-A62A-7E80FB1B1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CDBA1-54E8-4240-976A-830196C04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D9B54-339F-EB3F-0E43-76C5A56AD5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DengXian" panose="02010600030101010101" pitchFamily="2" charset="-122"/>
                <a:cs typeface="Arial" panose="020B0604020202020204" pitchFamily="34" charset="0"/>
              </a:rPr>
              <a:t>Since there was no framework to link the reporting requirements under the Paris agreement with the needed official statistics, UNSD and UNFCCC prepared the Global Set based on the five IPCC areas and the FDES (chapter 5) with a tiering system as in the FDES and the SDG indicators. The Global Set also provides the links to the SDG and Sendai indicators. </a:t>
            </a:r>
            <a:endParaRPr lang="en-US" sz="1200" dirty="0">
              <a:latin typeface="+mn-lt"/>
            </a:endParaRPr>
          </a:p>
          <a:p>
            <a:endParaRPr lang="en-US" dirty="0"/>
          </a:p>
          <a:p>
            <a:r>
              <a:rPr lang="en-US" dirty="0"/>
              <a:t>5 areas of the IPCC framework - drivers, impacts, vulnerability, mitigation and vulnerability.</a:t>
            </a:r>
          </a:p>
          <a:p>
            <a:r>
              <a:rPr lang="en-US" dirty="0"/>
              <a:t>Components, sub-components and topics of the FDES and Chapter 5: cross cutting issues, e.g. </a:t>
            </a:r>
            <a:r>
              <a:rPr lang="en-US" sz="1200" dirty="0"/>
              <a:t>climate change </a:t>
            </a:r>
          </a:p>
          <a:p>
            <a:endParaRPr lang="en-US" sz="1200" dirty="0"/>
          </a:p>
          <a:p>
            <a:r>
              <a:rPr lang="en-GB" sz="1200" b="1" dirty="0"/>
              <a:t>References to international agreements and frameworks: </a:t>
            </a:r>
          </a:p>
          <a:p>
            <a:r>
              <a:rPr lang="en-GB" sz="1200" dirty="0"/>
              <a:t>- relevant articles of the </a:t>
            </a:r>
            <a:r>
              <a:rPr lang="en-GB" sz="1200" u="sng" dirty="0">
                <a:solidFill>
                  <a:srgbClr val="FF0000"/>
                </a:solidFill>
                <a:hlinkClick r:id="rId3">
                  <a:extLst>
                    <a:ext uri="{A12FA001-AC4F-418D-AE19-62706E023703}">
                      <ahyp:hlinkClr xmlns:ahyp="http://schemas.microsoft.com/office/drawing/2018/hyperlinkcolor" val="tx"/>
                    </a:ext>
                  </a:extLst>
                </a:hlinkClick>
              </a:rPr>
              <a:t>Paris Agreement</a:t>
            </a:r>
            <a:r>
              <a:rPr lang="en-GB" sz="1200" dirty="0">
                <a:solidFill>
                  <a:srgbClr val="FF0000"/>
                </a:solidFill>
              </a:rPr>
              <a:t> </a:t>
            </a:r>
            <a:r>
              <a:rPr lang="en-GB" sz="1200" dirty="0"/>
              <a:t>and the </a:t>
            </a:r>
            <a:r>
              <a:rPr lang="en-GB" sz="1200" dirty="0">
                <a:solidFill>
                  <a:srgbClr val="FF0000"/>
                </a:solidFill>
                <a:hlinkClick r:id="rId4">
                  <a:extLst>
                    <a:ext uri="{A12FA001-AC4F-418D-AE19-62706E023703}">
                      <ahyp:hlinkClr xmlns:ahyp="http://schemas.microsoft.com/office/drawing/2018/hyperlinkcolor" val="tx"/>
                    </a:ext>
                  </a:extLst>
                </a:hlinkClick>
              </a:rPr>
              <a:t>Katowice Package</a:t>
            </a:r>
            <a:r>
              <a:rPr lang="en-GB" sz="1200" dirty="0">
                <a:solidFill>
                  <a:srgbClr val="FF0000"/>
                </a:solidFill>
              </a:rPr>
              <a:t> </a:t>
            </a:r>
            <a:r>
              <a:rPr lang="en-GB" sz="1200" dirty="0"/>
              <a:t>are mentioned for each indicator thereby clearly demonstrating the link between statistics and policy. </a:t>
            </a:r>
          </a:p>
          <a:p>
            <a:r>
              <a:rPr lang="en-GB" sz="1200" dirty="0"/>
              <a:t>- </a:t>
            </a:r>
            <a:r>
              <a:rPr lang="en-GB" sz="1200" dirty="0">
                <a:solidFill>
                  <a:srgbClr val="FF0000"/>
                </a:solidFill>
              </a:rPr>
              <a:t>SDGs, FDES </a:t>
            </a:r>
            <a:r>
              <a:rPr lang="en-GB" sz="1200" dirty="0"/>
              <a:t>and </a:t>
            </a:r>
            <a:r>
              <a:rPr lang="en-GB" sz="1200" dirty="0">
                <a:solidFill>
                  <a:srgbClr val="FF0000"/>
                </a:solidFill>
              </a:rPr>
              <a:t>Sendai Framework</a:t>
            </a:r>
            <a:r>
              <a:rPr lang="en-GB" sz="1200" dirty="0"/>
              <a:t> have been considered to promote consistency and harmonize the wording of the indicators to the extent possible.</a:t>
            </a:r>
          </a:p>
          <a:p>
            <a:br>
              <a:rPr lang="en-GB" sz="1200" dirty="0">
                <a:highlight>
                  <a:srgbClr val="FFFF00"/>
                </a:highlight>
              </a:rPr>
            </a:br>
            <a:r>
              <a:rPr lang="en-GB" sz="1200" b="1" dirty="0"/>
              <a:t>Criteria for selection of indicators:</a:t>
            </a:r>
          </a:p>
          <a:p>
            <a:r>
              <a:rPr lang="en-GB" sz="1200" dirty="0"/>
              <a:t>- </a:t>
            </a:r>
            <a:r>
              <a:rPr lang="en-GB" sz="1200" dirty="0">
                <a:solidFill>
                  <a:srgbClr val="FF0000"/>
                </a:solidFill>
              </a:rPr>
              <a:t>Consistency with existing thematic indicator </a:t>
            </a:r>
            <a:r>
              <a:rPr lang="en-GB" sz="1200" dirty="0"/>
              <a:t>sets and guidance, namely from UNFCCC/IPCC, FAO, SDGs, UNDRR, UNCCD, UNCBD, as well as with the FDES statistics, has been promoted.</a:t>
            </a:r>
            <a:endParaRPr lang="en-US" sz="1200" dirty="0"/>
          </a:p>
          <a:p>
            <a:r>
              <a:rPr lang="en-US" sz="1200" dirty="0"/>
              <a:t>- </a:t>
            </a:r>
            <a:r>
              <a:rPr lang="en-US" sz="1200" b="1" dirty="0">
                <a:solidFill>
                  <a:srgbClr val="FF0000"/>
                </a:solidFill>
              </a:rPr>
              <a:t>C</a:t>
            </a:r>
            <a:r>
              <a:rPr lang="en-GB" sz="1200" b="1" dirty="0" err="1">
                <a:solidFill>
                  <a:srgbClr val="FF0000"/>
                </a:solidFill>
              </a:rPr>
              <a:t>omplementarity</a:t>
            </a:r>
            <a:r>
              <a:rPr lang="en-GB" sz="1200" b="1" dirty="0">
                <a:solidFill>
                  <a:srgbClr val="FF0000"/>
                </a:solidFill>
              </a:rPr>
              <a:t> </a:t>
            </a:r>
            <a:r>
              <a:rPr lang="en-GB" sz="1200" b="1" dirty="0"/>
              <a:t>with existing regional climate change indicators, e.g. CARICOM, ESCWA, EEA, UN-ECE, and Eurostat, where applicable, as well as other relevant initiatives. </a:t>
            </a:r>
          </a:p>
          <a:p>
            <a:r>
              <a:rPr lang="en-GB" sz="1200" dirty="0"/>
              <a:t>- Indicators for which </a:t>
            </a:r>
            <a:r>
              <a:rPr lang="en-GB" sz="1200" dirty="0">
                <a:solidFill>
                  <a:srgbClr val="FF0000"/>
                </a:solidFill>
              </a:rPr>
              <a:t>metadata can be developed</a:t>
            </a:r>
            <a:r>
              <a:rPr lang="en-GB" sz="1200" dirty="0"/>
              <a:t>.</a:t>
            </a:r>
            <a:endParaRPr lang="en-US" sz="1200"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mn-lt"/>
                <a:ea typeface="DengXian" panose="02010600030101010101" pitchFamily="2" charset="-122"/>
                <a:cs typeface="Arial" panose="020B0604020202020204" pitchFamily="34" charset="0"/>
              </a:rPr>
              <a:t>Since there was no framework to link the reporting requirements under the Paris Agreement with the needed official statistics, UNSD and UNFCCC prepared the Global Set based on the five IPCC areas and the Framework for the Development of Environment Statistics or the FDES. It should be noted that the FDES was adopted by the Statistical Commission in 2013 as the framework for strengthening environment statistics programmes in countries and that it already contained a selection of climate change statistics as a cross-cutting theme in Chapter 5. The Global Set also provides the links to the SDG and Sendai indicators. </a:t>
            </a:r>
            <a:endParaRPr lang="en-US" sz="1200" b="1" dirty="0">
              <a:latin typeface="+mn-lt"/>
            </a:endParaRPr>
          </a:p>
          <a:p>
            <a:endParaRPr lang="en-US" dirty="0"/>
          </a:p>
        </p:txBody>
      </p:sp>
      <p:sp>
        <p:nvSpPr>
          <p:cNvPr id="4" name="Slide Number Placeholder 3">
            <a:extLst>
              <a:ext uri="{FF2B5EF4-FFF2-40B4-BE49-F238E27FC236}">
                <a16:creationId xmlns:a16="http://schemas.microsoft.com/office/drawing/2014/main" id="{BD6C82BD-4252-D2DD-F2CF-D428CCA1724D}"/>
              </a:ext>
            </a:extLst>
          </p:cNvPr>
          <p:cNvSpPr>
            <a:spLocks noGrp="1"/>
          </p:cNvSpPr>
          <p:nvPr>
            <p:ph type="sldNum" sz="quarter" idx="5"/>
          </p:nvPr>
        </p:nvSpPr>
        <p:spPr/>
        <p:txBody>
          <a:bodyPr/>
          <a:lstStyle/>
          <a:p>
            <a:fld id="{73108CCA-9D67-4D75-AC69-164F51AD7C61}" type="slidenum">
              <a:rPr lang="en-GB" smtClean="0"/>
              <a:t>11</a:t>
            </a:fld>
            <a:endParaRPr lang="en-GB" dirty="0"/>
          </a:p>
        </p:txBody>
      </p:sp>
    </p:spTree>
    <p:extLst>
      <p:ext uri="{BB962C8B-B14F-4D97-AF65-F5344CB8AC3E}">
        <p14:creationId xmlns:p14="http://schemas.microsoft.com/office/powerpoint/2010/main" val="121323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Paris Agreement is in synergy with other international agreements, most of all the Sendai Framework and the 2030 Agenda for Sustainable Development, and the indicators sets under these agreements are well aligned. Therefore, it should not be a surprise that any statistical advance on national level, either on the disaster indicators under the Sendai Framework or the following SDG indicators would contribute to advancing a national </a:t>
            </a:r>
            <a:r>
              <a:rPr lang="en-US" dirty="0" err="1"/>
              <a:t>programme</a:t>
            </a:r>
            <a:r>
              <a:rPr lang="en-US" dirty="0"/>
              <a:t> on climate change statistics. The counts on the SDGs shows you how many indicators from the respective goal were included in the Global Set, either in verbatim or slightly modified way. Modifications were needed to make indicators designed for international use, such as number of countries doing something, to national. </a:t>
            </a:r>
          </a:p>
        </p:txBody>
      </p:sp>
      <p:sp>
        <p:nvSpPr>
          <p:cNvPr id="4" name="Slide Number Placeholder 3"/>
          <p:cNvSpPr>
            <a:spLocks noGrp="1"/>
          </p:cNvSpPr>
          <p:nvPr>
            <p:ph type="sldNum" sz="quarter" idx="5"/>
          </p:nvPr>
        </p:nvSpPr>
        <p:spPr/>
        <p:txBody>
          <a:bodyPr/>
          <a:lstStyle/>
          <a:p>
            <a:fld id="{73108CCA-9D67-4D75-AC69-164F51AD7C61}" type="slidenum">
              <a:rPr lang="en-GB" smtClean="0"/>
              <a:t>12</a:t>
            </a:fld>
            <a:endParaRPr lang="en-GB" dirty="0"/>
          </a:p>
        </p:txBody>
      </p:sp>
    </p:spTree>
    <p:extLst>
      <p:ext uri="{BB962C8B-B14F-4D97-AF65-F5344CB8AC3E}">
        <p14:creationId xmlns:p14="http://schemas.microsoft.com/office/powerpoint/2010/main" val="415110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rPr>
              <a:t>Orange is no information, lightest blue is from the responses to the global consultation, mid blue is from 2023 and darker 2024</a:t>
            </a:r>
          </a:p>
        </p:txBody>
      </p:sp>
      <p:sp>
        <p:nvSpPr>
          <p:cNvPr id="4" name="Slide Number Placeholder 3"/>
          <p:cNvSpPr>
            <a:spLocks noGrp="1"/>
          </p:cNvSpPr>
          <p:nvPr>
            <p:ph type="sldNum" sz="quarter" idx="5"/>
          </p:nvPr>
        </p:nvSpPr>
        <p:spPr/>
        <p:txBody>
          <a:bodyPr/>
          <a:lstStyle/>
          <a:p>
            <a:fld id="{73108CCA-9D67-4D75-AC69-164F51AD7C61}" type="slidenum">
              <a:rPr lang="en-GB" smtClean="0"/>
              <a:t>13</a:t>
            </a:fld>
            <a:endParaRPr lang="en-GB" dirty="0"/>
          </a:p>
        </p:txBody>
      </p:sp>
    </p:spTree>
    <p:extLst>
      <p:ext uri="{BB962C8B-B14F-4D97-AF65-F5344CB8AC3E}">
        <p14:creationId xmlns:p14="http://schemas.microsoft.com/office/powerpoint/2010/main" val="241596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fontAlgn="base" hangingPunct="1">
              <a:spcBef>
                <a:spcPct val="0"/>
              </a:spcBef>
              <a:spcAft>
                <a:spcPct val="0"/>
              </a:spcAft>
              <a:defRPr/>
            </a:pPr>
            <a:endParaRPr lang="en-GB" altLang="en-US" sz="1800" dirty="0">
              <a:solidFill>
                <a:srgbClr val="000000"/>
              </a:solidFill>
              <a:latin typeface="Arial" pitchFamily="34" charset="0"/>
            </a:endParaRPr>
          </a:p>
        </p:txBody>
      </p:sp>
      <p:sp>
        <p:nvSpPr>
          <p:cNvPr id="5" name="Rectangle 8"/>
          <p:cNvSpPr>
            <a:spLocks noChangeArrowheads="1"/>
          </p:cNvSpPr>
          <p:nvPr/>
        </p:nvSpPr>
        <p:spPr bwMode="auto">
          <a:xfrm>
            <a:off x="3116263" y="6556375"/>
            <a:ext cx="2895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fontAlgn="base" hangingPunct="1">
              <a:spcBef>
                <a:spcPct val="0"/>
              </a:spcBef>
              <a:spcAft>
                <a:spcPct val="0"/>
              </a:spcAft>
              <a:defRPr/>
            </a:pPr>
            <a:fld id="{0D7B78B6-B8C4-4A2B-8860-FEBC6AEDF20D}" type="slidenum">
              <a:rPr lang="en-US" altLang="en-US" sz="1400" b="1" smtClean="0">
                <a:solidFill>
                  <a:srgbClr val="000000"/>
                </a:solidFill>
              </a:rPr>
              <a:pPr eaLnBrk="1" fontAlgn="base" hangingPunct="1">
                <a:spcBef>
                  <a:spcPct val="0"/>
                </a:spcBef>
                <a:spcAft>
                  <a:spcPct val="0"/>
                </a:spcAft>
                <a:defRPr/>
              </a:pPr>
              <a:t>‹#›</a:t>
            </a:fld>
            <a:endParaRPr lang="en-US" altLang="en-US" sz="1400" b="1" dirty="0">
              <a:solidFill>
                <a:srgbClr val="000000"/>
              </a:solidFill>
            </a:endParaRPr>
          </a:p>
        </p:txBody>
      </p:sp>
      <p:pic>
        <p:nvPicPr>
          <p:cNvPr id="6" name="Picture 11" descr="600px-Logo_of_the_United_Nations_(B&amp;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4663" y="5911850"/>
            <a:ext cx="9699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p:nvPr>
        </p:nvSpPr>
        <p:spPr>
          <a:xfrm>
            <a:off x="455613" y="2130425"/>
            <a:ext cx="7313612" cy="1470025"/>
          </a:xfrm>
        </p:spPr>
        <p:txBody>
          <a:bodyPr/>
          <a:lstStyle>
            <a:lvl1pPr>
              <a:defRPr/>
            </a:lvl1pPr>
          </a:lstStyle>
          <a:p>
            <a:pPr lvl="0"/>
            <a:r>
              <a:rPr lang="en-US" noProof="0"/>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noProof="0"/>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91A33597-A9F7-4254-AD65-6C3FC5598C6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04526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18E514B8-85FC-4CAB-BD33-2D8564FCCCF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872849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2 Marcador de texto vertical"/>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B60B27CE-C00E-4E16-B051-99EB8BAEEA8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420448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5613" y="1600200"/>
            <a:ext cx="8226425" cy="4525963"/>
          </a:xfrm>
        </p:spPr>
        <p:txBody>
          <a:bodyPr/>
          <a:lstStyle/>
          <a:p>
            <a:pPr lvl="0"/>
            <a:r>
              <a:rPr lang="en-US" noProof="0" dirty="0"/>
              <a:t>Click icon to add table</a:t>
            </a:r>
            <a:endParaRPr lang="en-GB" noProof="0" dirty="0"/>
          </a:p>
        </p:txBody>
      </p:sp>
      <p:sp>
        <p:nvSpPr>
          <p:cNvPr id="4" name="Date Placeholder 3"/>
          <p:cNvSpPr>
            <a:spLocks noGrp="1"/>
          </p:cNvSpPr>
          <p:nvPr>
            <p:ph type="dt" sz="half" idx="10"/>
          </p:nvPr>
        </p:nvSpPr>
        <p:spPr/>
        <p:txBody>
          <a:bodyPr/>
          <a:lstStyle>
            <a:lvl1pPr>
              <a:defRPr/>
            </a:lvl1pPr>
          </a:lstStyle>
          <a:p>
            <a:pPr>
              <a:defRPr/>
            </a:pPr>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47AE9C5-8ECE-4B56-AA82-E129ABB9B22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74933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03829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5">
                  <a:lumMod val="40000"/>
                  <a:lumOff val="60000"/>
                </a:schemeClr>
              </a:gs>
              <a:gs pos="26000">
                <a:schemeClr val="accent5">
                  <a:lumMod val="20000"/>
                  <a:lumOff val="80000"/>
                </a:schemeClr>
              </a:gs>
              <a:gs pos="96000">
                <a:schemeClr val="bg1"/>
              </a:gs>
            </a:gsLst>
            <a:path path="circle">
              <a:fillToRect l="100000" b="100000"/>
            </a:path>
          </a:gradFill>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60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185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327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9171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096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8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DD0BE5C4-A28A-4B46-8C2B-1194657EFAC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26646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2069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3251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134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02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B3EC13DA-CA2B-1F3E-D650-D26015D43403}"/>
              </a:ext>
            </a:extLst>
          </p:cNvPr>
          <p:cNvSpPr>
            <a:spLocks noGrp="1"/>
          </p:cNvSpPr>
          <p:nvPr>
            <p:ph type="title" hasCustomPrompt="1"/>
          </p:nvPr>
        </p:nvSpPr>
        <p:spPr>
          <a:xfrm>
            <a:off x="1034512" y="467420"/>
            <a:ext cx="7706531" cy="622079"/>
          </a:xfrm>
        </p:spPr>
        <p:txBody>
          <a:bodyPr anchor="ctr">
            <a:normAutofit/>
          </a:bodyPr>
          <a:lstStyle>
            <a:lvl1pPr rtl="0">
              <a:defRPr sz="2100" b="1">
                <a:solidFill>
                  <a:schemeClr val="tx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a:t>
            </a:r>
          </a:p>
        </p:txBody>
      </p:sp>
      <p:sp>
        <p:nvSpPr>
          <p:cNvPr id="3" name="Text Placeholder 10">
            <a:extLst>
              <a:ext uri="{FF2B5EF4-FFF2-40B4-BE49-F238E27FC236}">
                <a16:creationId xmlns:a16="http://schemas.microsoft.com/office/drawing/2014/main" id="{30B5A34C-50E6-0082-3E58-6960C303BD65}"/>
              </a:ext>
            </a:extLst>
          </p:cNvPr>
          <p:cNvSpPr>
            <a:spLocks noGrp="1"/>
          </p:cNvSpPr>
          <p:nvPr>
            <p:ph type="body" sz="quarter" idx="13" hasCustomPrompt="1"/>
          </p:nvPr>
        </p:nvSpPr>
        <p:spPr>
          <a:xfrm>
            <a:off x="1034511" y="1099527"/>
            <a:ext cx="7706532" cy="393619"/>
          </a:xfrm>
          <a:prstGeom prst="rect">
            <a:avLst/>
          </a:prstGeom>
        </p:spPr>
        <p:txBody>
          <a:bodyPr anchor="ctr">
            <a:noAutofit/>
          </a:bodyPr>
          <a:lstStyle>
            <a:lvl1pPr marL="0" indent="0" rtl="0">
              <a:buNone/>
              <a:defRPr sz="1500">
                <a:solidFill>
                  <a:srgbClr val="FF914D"/>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Subtitle</a:t>
            </a:r>
          </a:p>
        </p:txBody>
      </p:sp>
      <p:sp>
        <p:nvSpPr>
          <p:cNvPr id="4" name="Text Placeholder 10">
            <a:extLst>
              <a:ext uri="{FF2B5EF4-FFF2-40B4-BE49-F238E27FC236}">
                <a16:creationId xmlns:a16="http://schemas.microsoft.com/office/drawing/2014/main" id="{B5936712-1ECA-53A4-D4C8-1C5389675265}"/>
              </a:ext>
            </a:extLst>
          </p:cNvPr>
          <p:cNvSpPr>
            <a:spLocks noGrp="1"/>
          </p:cNvSpPr>
          <p:nvPr>
            <p:ph type="body" sz="quarter" idx="11" hasCustomPrompt="1"/>
          </p:nvPr>
        </p:nvSpPr>
        <p:spPr>
          <a:xfrm>
            <a:off x="1034511" y="2119934"/>
            <a:ext cx="3766089" cy="3520529"/>
          </a:xfrm>
          <a:prstGeom prst="rect">
            <a:avLst/>
          </a:prstGeom>
        </p:spPr>
        <p:txBody>
          <a:bodyPr>
            <a:normAutofit/>
          </a:bodyPr>
          <a:lstStyle>
            <a:lvl1pPr marL="0" marR="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solidFill>
                  <a:schemeClr val="tx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900">
                <a:solidFill>
                  <a:schemeClr val="bg1"/>
                </a:solidFill>
                <a:latin typeface="Helvetica" panose="020B0604020202020204" pitchFamily="34" charset="0"/>
                <a:cs typeface="Helvetica" panose="020B0604020202020204" pitchFamily="34" charset="0"/>
              </a:defRPr>
            </a:lvl2pPr>
            <a:lvl3pPr>
              <a:defRPr sz="900">
                <a:solidFill>
                  <a:schemeClr val="bg1"/>
                </a:solidFill>
                <a:latin typeface="Helvetica" panose="020B0604020202020204" pitchFamily="34" charset="0"/>
                <a:cs typeface="Helvetica" panose="020B0604020202020204" pitchFamily="34" charset="0"/>
              </a:defRPr>
            </a:lvl3pPr>
            <a:lvl4pPr>
              <a:defRPr sz="900">
                <a:solidFill>
                  <a:schemeClr val="bg1"/>
                </a:solidFill>
                <a:latin typeface="Helvetica" panose="020B0604020202020204" pitchFamily="34" charset="0"/>
                <a:cs typeface="Helvetica" panose="020B0604020202020204" pitchFamily="34" charset="0"/>
              </a:defRPr>
            </a:lvl4pPr>
            <a:lvl5pPr>
              <a:defRPr sz="900">
                <a:solidFill>
                  <a:schemeClr val="bg1"/>
                </a:solidFill>
                <a:latin typeface="Helvetica" panose="020B0604020202020204" pitchFamily="34" charset="0"/>
                <a:cs typeface="Helvetica" panose="020B0604020202020204" pitchFamily="34" charset="0"/>
              </a:defRPr>
            </a:lvl5pPr>
          </a:lstStyle>
          <a:p>
            <a:pPr lvl="0"/>
            <a:r>
              <a:rPr lang="en-US"/>
              <a:t>Text</a:t>
            </a:r>
          </a:p>
        </p:txBody>
      </p:sp>
      <p:sp>
        <p:nvSpPr>
          <p:cNvPr id="5" name="Picture Placeholder 8">
            <a:extLst>
              <a:ext uri="{FF2B5EF4-FFF2-40B4-BE49-F238E27FC236}">
                <a16:creationId xmlns:a16="http://schemas.microsoft.com/office/drawing/2014/main" id="{1AB9EF5D-EA05-47D4-DCDC-C6C44A766B84}"/>
              </a:ext>
            </a:extLst>
          </p:cNvPr>
          <p:cNvSpPr>
            <a:spLocks noGrp="1"/>
          </p:cNvSpPr>
          <p:nvPr>
            <p:ph type="pic" sz="quarter" idx="10"/>
          </p:nvPr>
        </p:nvSpPr>
        <p:spPr>
          <a:xfrm>
            <a:off x="5172560" y="2119934"/>
            <a:ext cx="3568484" cy="3550597"/>
          </a:xfrm>
          <a:prstGeom prst="rect">
            <a:avLst/>
          </a:prstGeom>
        </p:spPr>
        <p:txBody>
          <a:bodyPr/>
          <a:lstStyle>
            <a:lvl1pPr rtl="0">
              <a:defRPr/>
            </a:lvl1pPr>
          </a:lstStyle>
          <a:p>
            <a:endParaRPr lang="en-US"/>
          </a:p>
        </p:txBody>
      </p:sp>
    </p:spTree>
    <p:extLst>
      <p:ext uri="{BB962C8B-B14F-4D97-AF65-F5344CB8AC3E}">
        <p14:creationId xmlns:p14="http://schemas.microsoft.com/office/powerpoint/2010/main" val="401628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B06423-C443-47BD-A5F6-8955BE6D541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48219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contenido"/>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65A8064E-06F0-44F3-8595-EA23D1CE4E2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196085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7C55E207-9DD2-4D6D-A940-4C557D138A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899524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89F357D0-6CA7-443F-96DD-D3B68456314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643555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D9F41018-CC8D-4FEB-8EC5-88B5DFA93BE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917082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0D56AFA-170F-40BD-9072-D006CA31BE7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730484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1AF427F-2719-4596-B18D-FD251DF0220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235924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fontAlgn="base" hangingPunct="1">
              <a:spcBef>
                <a:spcPct val="0"/>
              </a:spcBef>
              <a:spcAft>
                <a:spcPct val="0"/>
              </a:spcAft>
              <a:defRPr/>
            </a:pPr>
            <a:endParaRPr lang="en-GB" altLang="en-US" sz="1800" dirty="0">
              <a:solidFill>
                <a:srgbClr val="000000"/>
              </a:solidFill>
              <a:latin typeface="Arial" pitchFamily="34" charset="0"/>
            </a:endParaRPr>
          </a:p>
        </p:txBody>
      </p:sp>
      <p:sp>
        <p:nvSpPr>
          <p:cNvPr id="2051" name="Rectangle 3"/>
          <p:cNvSpPr>
            <a:spLocks noGrp="1" noChangeArrowheads="1"/>
          </p:cNvSpPr>
          <p:nvPr>
            <p:ph type="title"/>
            <p:custDataLst>
              <p:tags r:id="rId14"/>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custDataLst>
              <p:tags r:id="rId15"/>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B7779775-3B78-47E4-9C60-9F785DF3B3F3}"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
        <p:nvSpPr>
          <p:cNvPr id="2056" name="Rectangle 8"/>
          <p:cNvSpPr>
            <a:spLocks noChangeArrowheads="1"/>
          </p:cNvSpPr>
          <p:nvPr/>
        </p:nvSpPr>
        <p:spPr bwMode="auto">
          <a:xfrm>
            <a:off x="3116263" y="6556375"/>
            <a:ext cx="2895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fontAlgn="base" hangingPunct="1">
              <a:spcBef>
                <a:spcPct val="0"/>
              </a:spcBef>
              <a:spcAft>
                <a:spcPct val="0"/>
              </a:spcAft>
              <a:defRPr/>
            </a:pPr>
            <a:fld id="{8B0B43FE-E2FE-45A0-869B-E10AF4C3F5B7}" type="slidenum">
              <a:rPr lang="en-US" altLang="en-US" sz="1400" b="1" smtClean="0">
                <a:solidFill>
                  <a:srgbClr val="000000"/>
                </a:solidFill>
              </a:rPr>
              <a:pPr eaLnBrk="1" fontAlgn="base" hangingPunct="1">
                <a:spcBef>
                  <a:spcPct val="0"/>
                </a:spcBef>
                <a:spcAft>
                  <a:spcPct val="0"/>
                </a:spcAft>
                <a:defRPr/>
              </a:pPr>
              <a:t>‹#›</a:t>
            </a:fld>
            <a:endParaRPr lang="en-US" altLang="en-US" sz="1400" b="1" dirty="0">
              <a:solidFill>
                <a:srgbClr val="000000"/>
              </a:solidFill>
            </a:endParaRPr>
          </a:p>
        </p:txBody>
      </p:sp>
      <p:pic>
        <p:nvPicPr>
          <p:cNvPr id="2057" name="Picture 10" descr="600px-Logo_of_the_United_Nations_(B&amp;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94663" y="5911850"/>
            <a:ext cx="9699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74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sldNum="0"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itchFamily="34" charset="0"/>
        </a:defRPr>
      </a:lvl2pPr>
      <a:lvl3pPr algn="l" rtl="0" eaLnBrk="0" fontAlgn="base" hangingPunct="0">
        <a:spcBef>
          <a:spcPct val="0"/>
        </a:spcBef>
        <a:spcAft>
          <a:spcPct val="0"/>
        </a:spcAft>
        <a:buClr>
          <a:schemeClr val="tx1"/>
        </a:buClr>
        <a:defRPr sz="3200">
          <a:solidFill>
            <a:schemeClr val="tx1"/>
          </a:solidFill>
          <a:latin typeface="Arial" pitchFamily="34" charset="0"/>
        </a:defRPr>
      </a:lvl3pPr>
      <a:lvl4pPr algn="l" rtl="0" eaLnBrk="0" fontAlgn="base" hangingPunct="0">
        <a:spcBef>
          <a:spcPct val="0"/>
        </a:spcBef>
        <a:spcAft>
          <a:spcPct val="0"/>
        </a:spcAft>
        <a:buClr>
          <a:schemeClr val="tx1"/>
        </a:buClr>
        <a:defRPr sz="3200">
          <a:solidFill>
            <a:schemeClr val="tx1"/>
          </a:solidFill>
          <a:latin typeface="Arial" pitchFamily="34" charset="0"/>
        </a:defRPr>
      </a:lvl4pPr>
      <a:lvl5pPr algn="l" rtl="0" eaLnBrk="0" fontAlgn="base" hangingPunct="0">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4" descr="600px-Logo_of_the_United_Nations_(B&amp;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9996" y="5938887"/>
            <a:ext cx="836804" cy="73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57200" y="6324600"/>
            <a:ext cx="7315200"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05536" y="6334664"/>
            <a:ext cx="2057400" cy="261610"/>
          </a:xfrm>
          <a:prstGeom prst="rect">
            <a:avLst/>
          </a:prstGeom>
          <a:noFill/>
        </p:spPr>
        <p:txBody>
          <a:bodyPr wrap="square" rtlCol="0">
            <a:spAutoFit/>
          </a:bodyPr>
          <a:lstStyle/>
          <a:p>
            <a:r>
              <a:rPr lang="en-US" sz="1100" i="0" dirty="0">
                <a:solidFill>
                  <a:srgbClr val="008080"/>
                </a:solidFill>
              </a:rPr>
              <a:t>United Nations Statistics Division</a:t>
            </a:r>
            <a:endParaRPr lang="en-GB" sz="1100" i="0" dirty="0">
              <a:solidFill>
                <a:srgbClr val="008080"/>
              </a:solidFill>
            </a:endParaRPr>
          </a:p>
        </p:txBody>
      </p:sp>
    </p:spTree>
    <p:extLst>
      <p:ext uri="{BB962C8B-B14F-4D97-AF65-F5344CB8AC3E}">
        <p14:creationId xmlns:p14="http://schemas.microsoft.com/office/powerpoint/2010/main" val="4601441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ctr" defTabSz="914400" rtl="0" eaLnBrk="1" latinLnBrk="0" hangingPunct="1">
        <a:spcBef>
          <a:spcPct val="0"/>
        </a:spcBef>
        <a:buNone/>
        <a:defRPr sz="3000" kern="1200">
          <a:solidFill>
            <a:srgbClr val="00808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unstats.un.org/unsd/statcom/53rd-session/documents/2022-41-FinalReport-E.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s://unstats.un.org/unsd/envstats/climate%20change/implementation_guidelines.cshtml"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unstats.un.org/unsd/envstats/Climate%20Change/cisat.cshtm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EIVANOV2\AppData\Local\Microsoft\Windows\INetCache\AppData\Local\Microsoft\Windows\INetCache\Content.Outlook\0N1TQ0I8\Global_Set_Metadata_2022.docx"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file:///C:\Users\EIVANOV2\AppData\Local\Microsoft\Windows\INetCache\AppData\Local\Microsoft\Windows\INetCache\Content.Outlook\0N1TQ0I8\Global_Set_Metadata_2022.docx"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org/en/climatechange/high-level-expert-group"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ww.weforum.org/stories/2022/12/these-countries-achieved-net-zero-emiss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unstats.un.org/unsd/envstats/ClimateChange_StatAndInd_global.cs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unstats.un.org/unsd/envstats/climatechange.cshtml" TargetMode="External"/><Relationship Id="rId5" Type="http://schemas.openxmlformats.org/officeDocument/2006/relationships/hyperlink" Target="https://unstats.un.org/unsd/envstats/" TargetMode="External"/><Relationship Id="rId4" Type="http://schemas.openxmlformats.org/officeDocument/2006/relationships/hyperlink" Target="mailto:envstats@un.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hyperlink" Target="https://eur02.safelinks.protection.outlook.com/?url=https%3A%2F%2Fwww.ipcc.ch%2Fsr15%2Fchapter%2Fglossary%2F&amp;data=05%7C02%7Civanove%40un.org%7Caf51cc9e99e14749d25208ddc2f1c382%7C0f9e35db544f4f60bdcc5ea416e6dc70%7C0%7C0%7C638881065827471432%7CUnknown%7CTWFpbGZsb3d8eyJFbXB0eU1hcGkiOnRydWUsIlYiOiIwLjAuMDAwMCIsIlAiOiJXaW4zMiIsIkFOIjoiTWFpbCIsIldUIjoyfQ%3D%3D%7C0%7C%7C%7C&amp;sdata=48DKe47IeF%2Bm%2FLMND2YJVHUsZwwxL0tiUwxQihr07FU%3D&amp;reserved=0"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unstats.un.org/unsd/statcom/47th-session/documents/Report-on-the-47th-session-of-the-statistical-commission-E.pdf" TargetMode="External"/><Relationship Id="rId7" Type="http://schemas.openxmlformats.org/officeDocument/2006/relationships/hyperlink" Target="https://unstats.un.org/UNSDWebsite/statcom/session_56/documents/2025-37-FinalReport-EE.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unstats.un.org/UNSDWebsite/statcom/session_55/documents/2024-36-FinalReport-E.pdf" TargetMode="External"/><Relationship Id="rId5" Type="http://schemas.openxmlformats.org/officeDocument/2006/relationships/hyperlink" Target="https://unstats.un.org/unsd/statcom/53rd-session/documents/2022-41-FinalReport-E.pdf" TargetMode="External"/><Relationship Id="rId4" Type="http://schemas.openxmlformats.org/officeDocument/2006/relationships/hyperlink" Target="https://unstats.un.org/unsd/statcom/49th-session/documents/Report-on-the-49th-session-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tats.un.org/UNSDWebsite/statcom/session_34/documents/statcom-2003-34th-report-E.pdf" TargetMode="External"/><Relationship Id="rId2" Type="http://schemas.openxmlformats.org/officeDocument/2006/relationships/hyperlink" Target="https://unstats.un.org/UNSDWebsite/statcom/session_28/documents/statcom-1995-28th-report-E.pdf" TargetMode="Externa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https://unstats.un.org/UNSDWebsite/statcom/session_56/documents/2025-25-EnvironmentStats-E.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unstats.un.org/unsd/envstats/fdes/MS1.3.1_GHGemissions.pdf" TargetMode="External"/><Relationship Id="rId3" Type="http://schemas.openxmlformats.org/officeDocument/2006/relationships/hyperlink" Target="https://unstats.un.org/unsd/envstats/fdes/essat.cshtml" TargetMode="External"/><Relationship Id="rId7" Type="http://schemas.openxmlformats.org/officeDocument/2006/relationships/hyperlink" Target="https://unstats.un.org/unsd/envstats/FDES/FDES-2015-supporting-tools/FDES_Arabic.pdf" TargetMode="External"/><Relationship Id="rId2" Type="http://schemas.openxmlformats.org/officeDocument/2006/relationships/hyperlink" Target="https://unstats.un.org/unsd/envstats/fdes.cshtml" TargetMode="Externa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hyperlink" Target="https://unstats.un.org/unsd/envstats/fdes/SDG_FDES%20matrix.pdf" TargetMode="External"/><Relationship Id="rId4" Type="http://schemas.openxmlformats.org/officeDocument/2006/relationships/hyperlink" Target="https://unstats.un.org/unsd/envstats/fdes/manual_bses.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274"/>
            <a:ext cx="7772400" cy="914400"/>
          </a:xfrm>
        </p:spPr>
        <p:txBody>
          <a:bodyPr>
            <a:noAutofit/>
          </a:bodyPr>
          <a:lstStyle/>
          <a:p>
            <a:r>
              <a:rPr lang="en-US" sz="2800" b="1" dirty="0"/>
              <a:t>Environment and climate change statistics</a:t>
            </a:r>
            <a:br>
              <a:rPr lang="en-GB" sz="3600" b="1" dirty="0"/>
            </a:br>
            <a:endParaRPr lang="en-GB" sz="2400" b="1" dirty="0"/>
          </a:p>
        </p:txBody>
      </p:sp>
      <p:sp>
        <p:nvSpPr>
          <p:cNvPr id="8" name="Subtitle 7"/>
          <p:cNvSpPr>
            <a:spLocks noGrp="1"/>
          </p:cNvSpPr>
          <p:nvPr>
            <p:ph type="subTitle" idx="1"/>
          </p:nvPr>
        </p:nvSpPr>
        <p:spPr>
          <a:xfrm>
            <a:off x="0" y="4885406"/>
            <a:ext cx="9144000" cy="1418946"/>
          </a:xfrm>
        </p:spPr>
        <p:txBody>
          <a:bodyPr>
            <a:normAutofit/>
          </a:bodyPr>
          <a:lstStyle/>
          <a:p>
            <a:r>
              <a:rPr lang="en-US" dirty="0">
                <a:solidFill>
                  <a:schemeClr val="tx1"/>
                </a:solidFill>
              </a:rPr>
              <a:t>“The role of the Global Set of Climate Change Statistics and Indicators in helping countries measure and monitor progress toward Net-Zero</a:t>
            </a:r>
            <a:r>
              <a:rPr lang="en-US" sz="1800" dirty="0">
                <a:solidFill>
                  <a:schemeClr val="tx1"/>
                </a:solidFill>
                <a:latin typeface="Calibri" panose="020F0502020204030204" pitchFamily="34" charset="0"/>
                <a:ea typeface="DengXian" panose="02010600030101010101" pitchFamily="2" charset="-122"/>
                <a:cs typeface="Arial" panose="020B0604020202020204" pitchFamily="34" charset="0"/>
              </a:rPr>
              <a:t>”</a:t>
            </a:r>
            <a:endParaRPr lang="en-US"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p>
            <a:pPr algn="ctr"/>
            <a:r>
              <a:rPr lang="en-US" sz="18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21 August 2025</a:t>
            </a:r>
          </a:p>
        </p:txBody>
      </p:sp>
      <p:pic>
        <p:nvPicPr>
          <p:cNvPr id="5" name="Picture 4" descr="http://resources2.news.com.au/images/2008/10/10/1111120/489918-climate-chang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507" y="2362200"/>
            <a:ext cx="1524000" cy="1228088"/>
          </a:xfrm>
          <a:prstGeom prst="rect">
            <a:avLst/>
          </a:prstGeom>
          <a:noFill/>
          <a:ln>
            <a:noFill/>
          </a:ln>
        </p:spPr>
      </p:pic>
      <p:pic>
        <p:nvPicPr>
          <p:cNvPr id="7171" name="Picture 3" descr="C:\Users\Rayen.Quiroga\Desktop\37_Evidence-sea-level-r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147" y="2362200"/>
            <a:ext cx="1396428" cy="1230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stretch>
            <a:fillRect/>
          </a:stretch>
        </p:blipFill>
        <p:spPr>
          <a:xfrm>
            <a:off x="3019425" y="3616383"/>
            <a:ext cx="3105150" cy="1269023"/>
          </a:xfrm>
          <a:prstGeom prst="rect">
            <a:avLst/>
          </a:prstGeom>
        </p:spPr>
      </p:pic>
      <p:pic>
        <p:nvPicPr>
          <p:cNvPr id="7" name="Picture 2" descr="http://www.fhs.ch/images/banner_statistic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9425" y="1371600"/>
            <a:ext cx="3105150" cy="82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06908"/>
      </p:ext>
    </p:extLst>
  </p:cSld>
  <p:clrMapOvr>
    <a:masterClrMapping/>
  </p:clrMapOvr>
  <mc:AlternateContent xmlns:mc="http://schemas.openxmlformats.org/markup-compatibility/2006" xmlns:p14="http://schemas.microsoft.com/office/powerpoint/2010/main">
    <mc:Choice Requires="p14">
      <p:transition spd="slow" p14:dur="2000" advTm="5956"/>
    </mc:Choice>
    <mc:Fallback xmlns="">
      <p:transition spd="slow" advTm="59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422B-4BE9-EFA5-0FF4-F8BFEAFC6A6F}"/>
              </a:ext>
            </a:extLst>
          </p:cNvPr>
          <p:cNvSpPr>
            <a:spLocks noGrp="1"/>
          </p:cNvSpPr>
          <p:nvPr>
            <p:ph type="title"/>
          </p:nvPr>
        </p:nvSpPr>
        <p:spPr>
          <a:xfrm>
            <a:off x="571039" y="157983"/>
            <a:ext cx="8286750" cy="1325563"/>
          </a:xfrm>
        </p:spPr>
        <p:txBody>
          <a:bodyPr/>
          <a:lstStyle/>
          <a:p>
            <a:pPr algn="ctr"/>
            <a:r>
              <a:rPr lang="en-US" dirty="0"/>
              <a:t>Global Set of Climate Change Statistics and Indicators</a:t>
            </a:r>
          </a:p>
        </p:txBody>
      </p:sp>
      <p:sp>
        <p:nvSpPr>
          <p:cNvPr id="3" name="Content Placeholder 2">
            <a:extLst>
              <a:ext uri="{FF2B5EF4-FFF2-40B4-BE49-F238E27FC236}">
                <a16:creationId xmlns:a16="http://schemas.microsoft.com/office/drawing/2014/main" id="{0604F983-5C44-F734-83A4-9064F4EBA567}"/>
              </a:ext>
            </a:extLst>
          </p:cNvPr>
          <p:cNvSpPr>
            <a:spLocks noGrp="1"/>
          </p:cNvSpPr>
          <p:nvPr>
            <p:ph idx="1"/>
          </p:nvPr>
        </p:nvSpPr>
        <p:spPr>
          <a:xfrm>
            <a:off x="286211" y="1428029"/>
            <a:ext cx="8763000" cy="5271988"/>
          </a:xfrm>
        </p:spPr>
        <p:txBody>
          <a:bodyPr>
            <a:normAutofit fontScale="85000" lnSpcReduction="10000"/>
          </a:bodyPr>
          <a:lstStyle/>
          <a:p>
            <a:pPr marL="0" indent="0">
              <a:buNone/>
            </a:pPr>
            <a:r>
              <a:rPr lang="en-US" sz="2000" dirty="0"/>
              <a:t>1. The Global Set was adopted at the 53rd session of the Statistical Commission (</a:t>
            </a:r>
            <a:r>
              <a:rPr lang="en-US" sz="2000" dirty="0">
                <a:hlinkClick r:id="rId3"/>
              </a:rPr>
              <a:t>Decision 53/116 (2022</a:t>
            </a:r>
            <a:r>
              <a:rPr lang="en-US" sz="2000" dirty="0"/>
              <a:t>) </a:t>
            </a:r>
          </a:p>
          <a:p>
            <a:pPr marL="0" indent="0">
              <a:buNone/>
            </a:pPr>
            <a:r>
              <a:rPr lang="en-US" sz="2000" dirty="0"/>
              <a:t>2. Contains 158 indicators (and 190 statistics) which link policy targets (drivers, impacts, vulnerability, mitigation, adaptation) and statistical indicator frameworks across: </a:t>
            </a:r>
          </a:p>
          <a:p>
            <a:pPr lvl="1"/>
            <a:r>
              <a:rPr lang="en-US" sz="2000" dirty="0"/>
              <a:t>Paris Agreement</a:t>
            </a:r>
          </a:p>
          <a:p>
            <a:pPr lvl="1"/>
            <a:r>
              <a:rPr lang="en-US" sz="2000" dirty="0"/>
              <a:t>Sendai Framework</a:t>
            </a:r>
          </a:p>
          <a:p>
            <a:pPr lvl="1"/>
            <a:r>
              <a:rPr lang="en-US" sz="2000" dirty="0"/>
              <a:t>Sustainable Development Goals</a:t>
            </a:r>
          </a:p>
          <a:p>
            <a:pPr marL="0" indent="0">
              <a:buNone/>
            </a:pPr>
            <a:r>
              <a:rPr lang="en-US" sz="2000" dirty="0"/>
              <a:t>3. The aim is to contribute to: </a:t>
            </a:r>
          </a:p>
          <a:p>
            <a:pPr marL="857250" lvl="1" indent="-457200"/>
            <a:r>
              <a:rPr lang="en-US" sz="2000" b="1" dirty="0">
                <a:solidFill>
                  <a:srgbClr val="FF0000"/>
                </a:solidFill>
              </a:rPr>
              <a:t>independent</a:t>
            </a:r>
            <a:r>
              <a:rPr lang="en-US" sz="2000" dirty="0"/>
              <a:t> national policies evaluation</a:t>
            </a:r>
          </a:p>
          <a:p>
            <a:pPr marL="857250" lvl="1" indent="-457200"/>
            <a:r>
              <a:rPr lang="en-US" sz="2000" b="1" dirty="0">
                <a:solidFill>
                  <a:srgbClr val="FF0000"/>
                </a:solidFill>
              </a:rPr>
              <a:t>comparable</a:t>
            </a:r>
            <a:r>
              <a:rPr lang="en-US" sz="2000" dirty="0"/>
              <a:t> reporting to UNFCCC</a:t>
            </a:r>
          </a:p>
          <a:p>
            <a:pPr marL="857250" lvl="1" indent="-457200"/>
            <a:r>
              <a:rPr lang="en-US" sz="2000" b="1" dirty="0">
                <a:solidFill>
                  <a:srgbClr val="FF0000"/>
                </a:solidFill>
              </a:rPr>
              <a:t>advance</a:t>
            </a:r>
            <a:r>
              <a:rPr lang="en-US" sz="2000" dirty="0"/>
              <a:t> of climate change and environment statistics</a:t>
            </a:r>
          </a:p>
          <a:p>
            <a:pPr marL="0" indent="0">
              <a:buNone/>
            </a:pPr>
            <a:r>
              <a:rPr lang="en-US" sz="2000" dirty="0"/>
              <a:t>4. The Global Set helps to define the scope and content of:</a:t>
            </a:r>
          </a:p>
          <a:p>
            <a:pPr lvl="1"/>
            <a:r>
              <a:rPr lang="en-US" sz="2000" dirty="0"/>
              <a:t>National </a:t>
            </a:r>
            <a:r>
              <a:rPr lang="en-US" sz="2000" dirty="0" err="1"/>
              <a:t>programmes</a:t>
            </a:r>
            <a:r>
              <a:rPr lang="en-US" sz="2000" dirty="0"/>
              <a:t>, countries use the Global Set to develop their own sets</a:t>
            </a:r>
          </a:p>
          <a:p>
            <a:pPr lvl="1"/>
            <a:r>
              <a:rPr lang="en-US" sz="2000" dirty="0"/>
              <a:t>Regional approaches, indicators were adapted/selected by ECLAC and ESCWA </a:t>
            </a:r>
          </a:p>
          <a:p>
            <a:pPr marL="0" indent="0">
              <a:buNone/>
            </a:pPr>
            <a:r>
              <a:rPr lang="en-US" sz="2000" dirty="0"/>
              <a:t>5. Helps to frame and steer: </a:t>
            </a:r>
          </a:p>
          <a:p>
            <a:pPr lvl="1"/>
            <a:r>
              <a:rPr lang="en-US" sz="2000" dirty="0"/>
              <a:t>further methodology development in prioritized areas such as gender and health </a:t>
            </a:r>
          </a:p>
          <a:p>
            <a:pPr lvl="1"/>
            <a:r>
              <a:rPr lang="en-US" sz="2000" dirty="0"/>
              <a:t>capacity development by UNSD, UNEP, Regional Commissions, CARICOM, COMESA</a:t>
            </a:r>
            <a:endParaRPr lang="en-US" dirty="0"/>
          </a:p>
        </p:txBody>
      </p:sp>
      <p:pic>
        <p:nvPicPr>
          <p:cNvPr id="5" name="Picture 4">
            <a:extLst>
              <a:ext uri="{FF2B5EF4-FFF2-40B4-BE49-F238E27FC236}">
                <a16:creationId xmlns:a16="http://schemas.microsoft.com/office/drawing/2014/main" id="{7ACD596D-4435-235C-3D75-17223F64E978}"/>
              </a:ext>
            </a:extLst>
          </p:cNvPr>
          <p:cNvPicPr>
            <a:picLocks noChangeAspect="1"/>
          </p:cNvPicPr>
          <p:nvPr/>
        </p:nvPicPr>
        <p:blipFill>
          <a:blip r:embed="rId4"/>
          <a:stretch>
            <a:fillRect/>
          </a:stretch>
        </p:blipFill>
        <p:spPr>
          <a:xfrm>
            <a:off x="6871826" y="2514600"/>
            <a:ext cx="1985963" cy="2226478"/>
          </a:xfrm>
          <a:prstGeom prst="rect">
            <a:avLst/>
          </a:prstGeom>
        </p:spPr>
      </p:pic>
    </p:spTree>
    <p:extLst>
      <p:ext uri="{BB962C8B-B14F-4D97-AF65-F5344CB8AC3E}">
        <p14:creationId xmlns:p14="http://schemas.microsoft.com/office/powerpoint/2010/main" val="36260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8366-2C9F-435E-63BD-E3A2CC264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FA116-6822-3A06-F349-A30795895A11}"/>
              </a:ext>
            </a:extLst>
          </p:cNvPr>
          <p:cNvSpPr>
            <a:spLocks noGrp="1"/>
          </p:cNvSpPr>
          <p:nvPr>
            <p:ph type="title"/>
          </p:nvPr>
        </p:nvSpPr>
        <p:spPr>
          <a:xfrm>
            <a:off x="76200" y="-1"/>
            <a:ext cx="9067800" cy="729969"/>
          </a:xfrm>
        </p:spPr>
        <p:txBody>
          <a:bodyPr/>
          <a:lstStyle/>
          <a:p>
            <a:r>
              <a:rPr lang="en-GB" b="1" dirty="0"/>
              <a:t>Methodological foundation</a:t>
            </a:r>
            <a:endParaRPr lang="en-US" dirty="0"/>
          </a:p>
        </p:txBody>
      </p:sp>
      <p:sp>
        <p:nvSpPr>
          <p:cNvPr id="3" name="Content Placeholder 2">
            <a:extLst>
              <a:ext uri="{FF2B5EF4-FFF2-40B4-BE49-F238E27FC236}">
                <a16:creationId xmlns:a16="http://schemas.microsoft.com/office/drawing/2014/main" id="{84FFD9A2-1372-6412-F871-1BE2D1F26185}"/>
              </a:ext>
            </a:extLst>
          </p:cNvPr>
          <p:cNvSpPr>
            <a:spLocks noGrp="1"/>
          </p:cNvSpPr>
          <p:nvPr>
            <p:ph idx="1"/>
          </p:nvPr>
        </p:nvSpPr>
        <p:spPr>
          <a:xfrm>
            <a:off x="152400" y="733058"/>
            <a:ext cx="8839200" cy="3352799"/>
          </a:xfrm>
        </p:spPr>
        <p:txBody>
          <a:bodyPr>
            <a:normAutofit/>
          </a:bodyPr>
          <a:lstStyle/>
          <a:p>
            <a:r>
              <a:rPr lang="en-US" sz="2000" dirty="0"/>
              <a:t>Given that there was no underlying framework linking the reporting requirements stemming from the Paris Agreement and the necessary statistics or indicators to support climate policy action, UNSD worked closely with UNFCCC to develop such a framework explicitly for climate change.</a:t>
            </a:r>
          </a:p>
          <a:p>
            <a:r>
              <a:rPr lang="en-US" sz="2000" dirty="0"/>
              <a:t>The Global Set, developed in close collaboration with UNFCCC, is structured according to the IPCC framework and FDES, with a tiering system as in the FDES and the SDG indicators.</a:t>
            </a:r>
          </a:p>
          <a:p>
            <a:endParaRPr lang="en-US" dirty="0"/>
          </a:p>
        </p:txBody>
      </p:sp>
      <p:pic>
        <p:nvPicPr>
          <p:cNvPr id="5" name="Picture 4">
            <a:extLst>
              <a:ext uri="{FF2B5EF4-FFF2-40B4-BE49-F238E27FC236}">
                <a16:creationId xmlns:a16="http://schemas.microsoft.com/office/drawing/2014/main" id="{3996AB48-CF20-5836-7FF2-2B7304BB9DF8}"/>
              </a:ext>
            </a:extLst>
          </p:cNvPr>
          <p:cNvPicPr>
            <a:picLocks noChangeAspect="1"/>
          </p:cNvPicPr>
          <p:nvPr/>
        </p:nvPicPr>
        <p:blipFill>
          <a:blip r:embed="rId3"/>
          <a:stretch>
            <a:fillRect/>
          </a:stretch>
        </p:blipFill>
        <p:spPr>
          <a:xfrm>
            <a:off x="6226723" y="2738123"/>
            <a:ext cx="2203094" cy="2651937"/>
          </a:xfrm>
          <a:prstGeom prst="rect">
            <a:avLst/>
          </a:prstGeom>
        </p:spPr>
      </p:pic>
      <p:pic>
        <p:nvPicPr>
          <p:cNvPr id="6" name="Picture 5">
            <a:extLst>
              <a:ext uri="{FF2B5EF4-FFF2-40B4-BE49-F238E27FC236}">
                <a16:creationId xmlns:a16="http://schemas.microsoft.com/office/drawing/2014/main" id="{718D0E32-5453-5512-F61D-6435DF948D36}"/>
              </a:ext>
            </a:extLst>
          </p:cNvPr>
          <p:cNvPicPr>
            <a:picLocks noChangeAspect="1"/>
          </p:cNvPicPr>
          <p:nvPr/>
        </p:nvPicPr>
        <p:blipFill>
          <a:blip r:embed="rId4"/>
          <a:stretch>
            <a:fillRect/>
          </a:stretch>
        </p:blipFill>
        <p:spPr>
          <a:xfrm>
            <a:off x="3169125" y="2965933"/>
            <a:ext cx="2631253" cy="1850902"/>
          </a:xfrm>
          <a:prstGeom prst="rect">
            <a:avLst/>
          </a:prstGeom>
        </p:spPr>
      </p:pic>
      <p:pic>
        <p:nvPicPr>
          <p:cNvPr id="7" name="Picture 2">
            <a:extLst>
              <a:ext uri="{FF2B5EF4-FFF2-40B4-BE49-F238E27FC236}">
                <a16:creationId xmlns:a16="http://schemas.microsoft.com/office/drawing/2014/main" id="{B6B4D84A-50EB-F2D7-8657-E614AC6AE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205" y="3131091"/>
            <a:ext cx="2093242" cy="173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1C24F5D4-3EF5-9C73-C9E6-5E585B90299B}"/>
              </a:ext>
            </a:extLst>
          </p:cNvPr>
          <p:cNvSpPr/>
          <p:nvPr/>
        </p:nvSpPr>
        <p:spPr>
          <a:xfrm>
            <a:off x="714183" y="5080289"/>
            <a:ext cx="2526145" cy="492443"/>
          </a:xfrm>
          <a:prstGeom prst="rect">
            <a:avLst/>
          </a:prstGeom>
        </p:spPr>
        <p:txBody>
          <a:bodyPr wrap="square">
            <a:spAutoFit/>
          </a:bodyPr>
          <a:lstStyle/>
          <a:p>
            <a:r>
              <a:rPr lang="en-US" sz="1250" b="1" dirty="0">
                <a:solidFill>
                  <a:prstClr val="black"/>
                </a:solidFill>
              </a:rPr>
              <a:t>IPCC, 2007, Fourth Assessment Report</a:t>
            </a:r>
          </a:p>
        </p:txBody>
      </p:sp>
      <p:sp>
        <p:nvSpPr>
          <p:cNvPr id="11" name="Rectangle 10">
            <a:extLst>
              <a:ext uri="{FF2B5EF4-FFF2-40B4-BE49-F238E27FC236}">
                <a16:creationId xmlns:a16="http://schemas.microsoft.com/office/drawing/2014/main" id="{8360EA8C-D127-1CE9-2117-62F6032A0F5B}"/>
              </a:ext>
            </a:extLst>
          </p:cNvPr>
          <p:cNvSpPr/>
          <p:nvPr/>
        </p:nvSpPr>
        <p:spPr>
          <a:xfrm>
            <a:off x="3237534" y="4851605"/>
            <a:ext cx="3124200" cy="477054"/>
          </a:xfrm>
          <a:prstGeom prst="rect">
            <a:avLst/>
          </a:prstGeom>
        </p:spPr>
        <p:txBody>
          <a:bodyPr wrap="square">
            <a:spAutoFit/>
          </a:bodyPr>
          <a:lstStyle/>
          <a:p>
            <a:pPr lvl="0"/>
            <a:r>
              <a:rPr lang="en-US" sz="1250" b="1" dirty="0">
                <a:solidFill>
                  <a:prstClr val="black"/>
                </a:solidFill>
              </a:rPr>
              <a:t>Framework for the Development of Environment Statistics (FDES 2013)</a:t>
            </a:r>
          </a:p>
        </p:txBody>
      </p:sp>
      <p:sp>
        <p:nvSpPr>
          <p:cNvPr id="12" name="Rectangle 11">
            <a:extLst>
              <a:ext uri="{FF2B5EF4-FFF2-40B4-BE49-F238E27FC236}">
                <a16:creationId xmlns:a16="http://schemas.microsoft.com/office/drawing/2014/main" id="{9FCD9071-BE65-31B2-87FE-4D09BAB053E9}"/>
              </a:ext>
            </a:extLst>
          </p:cNvPr>
          <p:cNvSpPr/>
          <p:nvPr/>
        </p:nvSpPr>
        <p:spPr>
          <a:xfrm>
            <a:off x="5867400" y="5426586"/>
            <a:ext cx="3352799" cy="669414"/>
          </a:xfrm>
          <a:prstGeom prst="rect">
            <a:avLst/>
          </a:prstGeom>
        </p:spPr>
        <p:txBody>
          <a:bodyPr wrap="square">
            <a:spAutoFit/>
          </a:bodyPr>
          <a:lstStyle/>
          <a:p>
            <a:r>
              <a:rPr lang="en-US" sz="1250" b="1" dirty="0">
                <a:solidFill>
                  <a:prstClr val="black"/>
                </a:solidFill>
              </a:rPr>
              <a:t>FDES cross-cutting application (Chapter 5) links climate change and environment statistics based on the IPCC Framework</a:t>
            </a:r>
          </a:p>
        </p:txBody>
      </p:sp>
      <p:pic>
        <p:nvPicPr>
          <p:cNvPr id="4" name="Picture 3">
            <a:extLst>
              <a:ext uri="{FF2B5EF4-FFF2-40B4-BE49-F238E27FC236}">
                <a16:creationId xmlns:a16="http://schemas.microsoft.com/office/drawing/2014/main" id="{6C8F7530-EC4E-B5B9-8B1D-532B42F1479D}"/>
              </a:ext>
            </a:extLst>
          </p:cNvPr>
          <p:cNvPicPr>
            <a:picLocks noChangeAspect="1"/>
          </p:cNvPicPr>
          <p:nvPr/>
        </p:nvPicPr>
        <p:blipFill>
          <a:blip r:embed="rId6"/>
          <a:stretch>
            <a:fillRect/>
          </a:stretch>
        </p:blipFill>
        <p:spPr>
          <a:xfrm>
            <a:off x="3496057" y="5390060"/>
            <a:ext cx="1977387" cy="789026"/>
          </a:xfrm>
          <a:prstGeom prst="rect">
            <a:avLst/>
          </a:prstGeom>
        </p:spPr>
      </p:pic>
    </p:spTree>
    <p:extLst>
      <p:ext uri="{BB962C8B-B14F-4D97-AF65-F5344CB8AC3E}">
        <p14:creationId xmlns:p14="http://schemas.microsoft.com/office/powerpoint/2010/main" val="39344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CEE0-9A3E-1E88-B412-E9B118B53D71}"/>
              </a:ext>
            </a:extLst>
          </p:cNvPr>
          <p:cNvSpPr>
            <a:spLocks noGrp="1"/>
          </p:cNvSpPr>
          <p:nvPr>
            <p:ph type="title"/>
          </p:nvPr>
        </p:nvSpPr>
        <p:spPr/>
        <p:txBody>
          <a:bodyPr/>
          <a:lstStyle/>
          <a:p>
            <a:r>
              <a:rPr lang="en-US" dirty="0"/>
              <a:t>Connections with indicators from:</a:t>
            </a:r>
          </a:p>
        </p:txBody>
      </p:sp>
      <p:sp>
        <p:nvSpPr>
          <p:cNvPr id="5" name="TextBox 4">
            <a:extLst>
              <a:ext uri="{FF2B5EF4-FFF2-40B4-BE49-F238E27FC236}">
                <a16:creationId xmlns:a16="http://schemas.microsoft.com/office/drawing/2014/main" id="{45BE0259-2622-BC1F-9102-53E8E08A162E}"/>
              </a:ext>
            </a:extLst>
          </p:cNvPr>
          <p:cNvSpPr txBox="1"/>
          <p:nvPr/>
        </p:nvSpPr>
        <p:spPr>
          <a:xfrm>
            <a:off x="76200" y="1417638"/>
            <a:ext cx="3190956" cy="461665"/>
          </a:xfrm>
          <a:prstGeom prst="rect">
            <a:avLst/>
          </a:prstGeom>
          <a:noFill/>
        </p:spPr>
        <p:txBody>
          <a:bodyPr wrap="square">
            <a:spAutoFit/>
          </a:bodyPr>
          <a:lstStyle/>
          <a:p>
            <a:pPr marL="50800" indent="-50800"/>
            <a:r>
              <a:rPr lang="fr-FR" sz="2400" dirty="0">
                <a:solidFill>
                  <a:srgbClr val="008080"/>
                </a:solidFill>
                <a:latin typeface="+mj-lt"/>
                <a:ea typeface="+mj-ea"/>
                <a:cs typeface="+mj-cs"/>
              </a:rPr>
              <a:t>The Sendai Framework </a:t>
            </a:r>
          </a:p>
        </p:txBody>
      </p:sp>
      <p:pic>
        <p:nvPicPr>
          <p:cNvPr id="9" name="Picture 8">
            <a:extLst>
              <a:ext uri="{FF2B5EF4-FFF2-40B4-BE49-F238E27FC236}">
                <a16:creationId xmlns:a16="http://schemas.microsoft.com/office/drawing/2014/main" id="{1AB6FC65-7BD8-4F57-8F4B-CDAF5710EB6E}"/>
              </a:ext>
            </a:extLst>
          </p:cNvPr>
          <p:cNvPicPr>
            <a:picLocks noChangeAspect="1"/>
          </p:cNvPicPr>
          <p:nvPr/>
        </p:nvPicPr>
        <p:blipFill rotWithShape="1">
          <a:blip r:embed="rId3"/>
          <a:srcRect l="-14361" r="14361"/>
          <a:stretch/>
        </p:blipFill>
        <p:spPr>
          <a:xfrm>
            <a:off x="-144000" y="1905000"/>
            <a:ext cx="2630402" cy="4876084"/>
          </a:xfrm>
          <a:prstGeom prst="rect">
            <a:avLst/>
          </a:prstGeom>
        </p:spPr>
      </p:pic>
      <p:pic>
        <p:nvPicPr>
          <p:cNvPr id="11" name="Content Placeholder 3">
            <a:extLst>
              <a:ext uri="{FF2B5EF4-FFF2-40B4-BE49-F238E27FC236}">
                <a16:creationId xmlns:a16="http://schemas.microsoft.com/office/drawing/2014/main" id="{5CEA652D-39EA-6E57-35C6-0B083CCCAE43}"/>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2928978" y="2049111"/>
            <a:ext cx="6062622" cy="2991141"/>
          </a:xfrm>
          <a:prstGeom prst="rect">
            <a:avLst/>
          </a:prstGeom>
          <a:effectLst>
            <a:glow rad="127000">
              <a:schemeClr val="accent1">
                <a:alpha val="23000"/>
              </a:schemeClr>
            </a:glow>
          </a:effectLst>
        </p:spPr>
      </p:pic>
      <p:graphicFrame>
        <p:nvGraphicFramePr>
          <p:cNvPr id="12" name="Table 11">
            <a:extLst>
              <a:ext uri="{FF2B5EF4-FFF2-40B4-BE49-F238E27FC236}">
                <a16:creationId xmlns:a16="http://schemas.microsoft.com/office/drawing/2014/main" id="{FD2B6337-D380-C739-78C7-59AD09EB1259}"/>
              </a:ext>
            </a:extLst>
          </p:cNvPr>
          <p:cNvGraphicFramePr>
            <a:graphicFrameLocks noGrp="1"/>
          </p:cNvGraphicFramePr>
          <p:nvPr/>
        </p:nvGraphicFramePr>
        <p:xfrm>
          <a:off x="2852778" y="2348385"/>
          <a:ext cx="6019800" cy="2680815"/>
        </p:xfrm>
        <a:graphic>
          <a:graphicData uri="http://schemas.openxmlformats.org/drawingml/2006/table">
            <a:tbl>
              <a:tblPr/>
              <a:tblGrid>
                <a:gridCol w="1003300">
                  <a:extLst>
                    <a:ext uri="{9D8B030D-6E8A-4147-A177-3AD203B41FA5}">
                      <a16:colId xmlns:a16="http://schemas.microsoft.com/office/drawing/2014/main" val="4223901361"/>
                    </a:ext>
                  </a:extLst>
                </a:gridCol>
                <a:gridCol w="1003300">
                  <a:extLst>
                    <a:ext uri="{9D8B030D-6E8A-4147-A177-3AD203B41FA5}">
                      <a16:colId xmlns:a16="http://schemas.microsoft.com/office/drawing/2014/main" val="1589060407"/>
                    </a:ext>
                  </a:extLst>
                </a:gridCol>
                <a:gridCol w="1003300">
                  <a:extLst>
                    <a:ext uri="{9D8B030D-6E8A-4147-A177-3AD203B41FA5}">
                      <a16:colId xmlns:a16="http://schemas.microsoft.com/office/drawing/2014/main" val="697958640"/>
                    </a:ext>
                  </a:extLst>
                </a:gridCol>
                <a:gridCol w="1003300">
                  <a:extLst>
                    <a:ext uri="{9D8B030D-6E8A-4147-A177-3AD203B41FA5}">
                      <a16:colId xmlns:a16="http://schemas.microsoft.com/office/drawing/2014/main" val="4093960372"/>
                    </a:ext>
                  </a:extLst>
                </a:gridCol>
                <a:gridCol w="1003300">
                  <a:extLst>
                    <a:ext uri="{9D8B030D-6E8A-4147-A177-3AD203B41FA5}">
                      <a16:colId xmlns:a16="http://schemas.microsoft.com/office/drawing/2014/main" val="631723318"/>
                    </a:ext>
                  </a:extLst>
                </a:gridCol>
                <a:gridCol w="1003300">
                  <a:extLst>
                    <a:ext uri="{9D8B030D-6E8A-4147-A177-3AD203B41FA5}">
                      <a16:colId xmlns:a16="http://schemas.microsoft.com/office/drawing/2014/main" val="3419974575"/>
                    </a:ext>
                  </a:extLst>
                </a:gridCol>
              </a:tblGrid>
              <a:tr h="658900">
                <a:tc>
                  <a:txBody>
                    <a:bodyPr/>
                    <a:lstStyle/>
                    <a:p>
                      <a:pPr algn="r" fontAlgn="b"/>
                      <a:r>
                        <a:rPr lang="en-US" sz="2000" b="1" i="0" u="none" strike="noStrike" dirty="0">
                          <a:solidFill>
                            <a:srgbClr val="000000"/>
                          </a:solidFill>
                          <a:effectLst/>
                          <a:latin typeface="Calibri" panose="020F0502020204030204" pitchFamily="34" charset="0"/>
                        </a:rPr>
                        <a:t>2</a:t>
                      </a:r>
                    </a:p>
                  </a:txBody>
                  <a:tcPr marL="3810" marR="3810" marT="3810" marB="0" anchor="b">
                    <a:lnL>
                      <a:noFill/>
                    </a:lnL>
                    <a:lnR>
                      <a:noFill/>
                    </a:lnR>
                    <a:lnT>
                      <a:noFill/>
                    </a:lnT>
                    <a:lnB>
                      <a:noFill/>
                    </a:lnB>
                    <a:noFill/>
                  </a:tcPr>
                </a:tc>
                <a:tc>
                  <a:txBody>
                    <a:bodyPr/>
                    <a:lstStyle/>
                    <a:p>
                      <a:pPr algn="r" fontAlgn="b"/>
                      <a:r>
                        <a:rPr lang="en-US" sz="2000" b="1" i="0" u="none" strike="noStrike" dirty="0">
                          <a:solidFill>
                            <a:srgbClr val="000000"/>
                          </a:solidFill>
                          <a:effectLst/>
                          <a:latin typeface="Calibri" panose="020F0502020204030204" pitchFamily="34" charset="0"/>
                        </a:rPr>
                        <a:t>3</a:t>
                      </a:r>
                    </a:p>
                  </a:txBody>
                  <a:tcPr marL="3810" marR="3810" marT="3810" marB="0" anchor="b">
                    <a:lnL>
                      <a:noFill/>
                    </a:lnL>
                    <a:lnR>
                      <a:noFill/>
                    </a:lnR>
                    <a:lnT>
                      <a:noFill/>
                    </a:lnT>
                    <a:lnB>
                      <a:noFill/>
                    </a:lnB>
                    <a:noFill/>
                  </a:tcPr>
                </a:tc>
                <a:tc>
                  <a:txBody>
                    <a:bodyPr/>
                    <a:lstStyle/>
                    <a:p>
                      <a:pPr algn="r" fontAlgn="b"/>
                      <a:r>
                        <a:rPr lang="en-US" sz="2000" b="1" i="0" u="none" strike="noStrike">
                          <a:solidFill>
                            <a:srgbClr val="000000"/>
                          </a:solidFill>
                          <a:effectLst/>
                          <a:latin typeface="Calibri" panose="020F0502020204030204" pitchFamily="34" charset="0"/>
                        </a:rPr>
                        <a:t>1</a:t>
                      </a:r>
                    </a:p>
                  </a:txBody>
                  <a:tcPr marL="3810" marR="3810" marT="3810" marB="0" anchor="b">
                    <a:lnL>
                      <a:noFill/>
                    </a:lnL>
                    <a:lnR>
                      <a:noFill/>
                    </a:lnR>
                    <a:lnT>
                      <a:noFill/>
                    </a:lnT>
                    <a:lnB>
                      <a:noFill/>
                    </a:lnB>
                    <a:noFill/>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tc>
                  <a:txBody>
                    <a:bodyPr/>
                    <a:lstStyle/>
                    <a:p>
                      <a:pPr algn="r" fontAlgn="b"/>
                      <a:r>
                        <a:rPr lang="en-US" sz="2000" b="1" i="0" u="none" strike="noStrike">
                          <a:solidFill>
                            <a:srgbClr val="000000"/>
                          </a:solidFill>
                          <a:effectLst/>
                          <a:latin typeface="Calibri" panose="020F0502020204030204" pitchFamily="34" charset="0"/>
                        </a:rPr>
                        <a:t>1</a:t>
                      </a:r>
                    </a:p>
                  </a:txBody>
                  <a:tcPr marL="3810" marR="3810" marT="3810" marB="0" anchor="b">
                    <a:lnL>
                      <a:noFill/>
                    </a:lnL>
                    <a:lnR>
                      <a:noFill/>
                    </a:lnR>
                    <a:lnT>
                      <a:noFill/>
                    </a:lnT>
                    <a:lnB>
                      <a:noFill/>
                    </a:lnB>
                    <a:noFill/>
                  </a:tcPr>
                </a:tc>
                <a:tc>
                  <a:txBody>
                    <a:bodyPr/>
                    <a:lstStyle/>
                    <a:p>
                      <a:pPr algn="r" fontAlgn="b"/>
                      <a:r>
                        <a:rPr lang="en-US" sz="2000" b="1" i="0" u="none" strike="noStrike">
                          <a:solidFill>
                            <a:srgbClr val="000000"/>
                          </a:solidFill>
                          <a:effectLst/>
                          <a:latin typeface="Calibri" panose="020F0502020204030204" pitchFamily="34" charset="0"/>
                        </a:rPr>
                        <a:t>6</a:t>
                      </a:r>
                    </a:p>
                  </a:txBody>
                  <a:tcPr marL="3810" marR="3810" marT="3810" marB="0" anchor="b">
                    <a:lnL>
                      <a:noFill/>
                    </a:lnL>
                    <a:lnR>
                      <a:noFill/>
                    </a:lnR>
                    <a:lnT>
                      <a:noFill/>
                    </a:lnT>
                    <a:lnB>
                      <a:noFill/>
                    </a:lnB>
                    <a:noFill/>
                  </a:tcPr>
                </a:tc>
                <a:extLst>
                  <a:ext uri="{0D108BD9-81ED-4DB2-BD59-A6C34878D82A}">
                    <a16:rowId xmlns:a16="http://schemas.microsoft.com/office/drawing/2014/main" val="597043617"/>
                  </a:ext>
                </a:extLst>
              </a:tr>
              <a:tr h="936669">
                <a:tc>
                  <a:txBody>
                    <a:bodyPr/>
                    <a:lstStyle/>
                    <a:p>
                      <a:pPr algn="r" fontAlgn="b"/>
                      <a:r>
                        <a:rPr lang="en-US" sz="2000" b="1" i="0" u="none" strike="noStrike">
                          <a:solidFill>
                            <a:srgbClr val="000000"/>
                          </a:solidFill>
                          <a:effectLst/>
                          <a:latin typeface="Calibri" panose="020F0502020204030204" pitchFamily="34" charset="0"/>
                        </a:rPr>
                        <a:t>5</a:t>
                      </a:r>
                    </a:p>
                  </a:txBody>
                  <a:tcPr marL="3810" marR="3810" marT="3810" marB="0" anchor="b">
                    <a:lnL>
                      <a:noFill/>
                    </a:lnL>
                    <a:lnR>
                      <a:noFill/>
                    </a:lnR>
                    <a:lnT>
                      <a:noFill/>
                    </a:lnT>
                    <a:lnB>
                      <a:noFill/>
                    </a:lnB>
                    <a:noFill/>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tc>
                  <a:txBody>
                    <a:bodyPr/>
                    <a:lstStyle/>
                    <a:p>
                      <a:pPr algn="r" fontAlgn="b"/>
                      <a:r>
                        <a:rPr lang="en-US" sz="2000" b="1" i="0" u="none" strike="noStrike" dirty="0">
                          <a:solidFill>
                            <a:srgbClr val="000000"/>
                          </a:solidFill>
                          <a:effectLst/>
                          <a:latin typeface="Calibri" panose="020F0502020204030204" pitchFamily="34" charset="0"/>
                        </a:rPr>
                        <a:t>1</a:t>
                      </a:r>
                    </a:p>
                  </a:txBody>
                  <a:tcPr marL="3810" marR="3810" marT="3810" marB="0" anchor="b">
                    <a:lnL>
                      <a:noFill/>
                    </a:lnL>
                    <a:lnR>
                      <a:noFill/>
                    </a:lnR>
                    <a:lnT>
                      <a:noFill/>
                    </a:lnT>
                    <a:lnB>
                      <a:noFill/>
                    </a:lnB>
                    <a:noFill/>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tc>
                  <a:txBody>
                    <a:bodyPr/>
                    <a:lstStyle/>
                    <a:p>
                      <a:pPr algn="r" fontAlgn="b"/>
                      <a:r>
                        <a:rPr lang="en-US" sz="2000" b="1" i="0" u="none" strike="noStrike" dirty="0">
                          <a:solidFill>
                            <a:srgbClr val="000000"/>
                          </a:solidFill>
                          <a:effectLst/>
                          <a:latin typeface="Calibri" panose="020F0502020204030204" pitchFamily="34" charset="0"/>
                        </a:rPr>
                        <a:t>5</a:t>
                      </a:r>
                    </a:p>
                  </a:txBody>
                  <a:tcPr marL="3810" marR="3810" marT="3810" marB="0" anchor="b">
                    <a:lnL>
                      <a:noFill/>
                    </a:lnL>
                    <a:lnR>
                      <a:noFill/>
                    </a:lnR>
                    <a:lnT>
                      <a:noFill/>
                    </a:lnT>
                    <a:lnB>
                      <a:noFill/>
                    </a:lnB>
                    <a:noFill/>
                  </a:tcPr>
                </a:tc>
                <a:tc>
                  <a:txBody>
                    <a:bodyPr/>
                    <a:lstStyle/>
                    <a:p>
                      <a:pPr algn="r" fontAlgn="b"/>
                      <a:r>
                        <a:rPr lang="en-US" sz="2000" b="1" i="0" u="none" strike="noStrike" dirty="0">
                          <a:solidFill>
                            <a:srgbClr val="000000"/>
                          </a:solidFill>
                          <a:effectLst/>
                          <a:latin typeface="Calibri" panose="020F0502020204030204" pitchFamily="34" charset="0"/>
                        </a:rPr>
                        <a:t>3</a:t>
                      </a:r>
                    </a:p>
                  </a:txBody>
                  <a:tcPr marL="3810" marR="3810" marT="3810" marB="0" anchor="b">
                    <a:lnL>
                      <a:noFill/>
                    </a:lnL>
                    <a:lnR>
                      <a:noFill/>
                    </a:lnR>
                    <a:lnT>
                      <a:noFill/>
                    </a:lnT>
                    <a:lnB>
                      <a:noFill/>
                    </a:lnB>
                    <a:noFill/>
                  </a:tcPr>
                </a:tc>
                <a:extLst>
                  <a:ext uri="{0D108BD9-81ED-4DB2-BD59-A6C34878D82A}">
                    <a16:rowId xmlns:a16="http://schemas.microsoft.com/office/drawing/2014/main" val="1739396238"/>
                  </a:ext>
                </a:extLst>
              </a:tr>
              <a:tr h="1085246">
                <a:tc>
                  <a:txBody>
                    <a:bodyPr/>
                    <a:lstStyle/>
                    <a:p>
                      <a:pPr algn="r" fontAlgn="b"/>
                      <a:r>
                        <a:rPr lang="en-US" sz="2000" b="1" i="0" u="none" strike="noStrike">
                          <a:solidFill>
                            <a:srgbClr val="000000"/>
                          </a:solidFill>
                          <a:effectLst/>
                          <a:latin typeface="Calibri" panose="020F0502020204030204" pitchFamily="34" charset="0"/>
                        </a:rPr>
                        <a:t>6</a:t>
                      </a:r>
                    </a:p>
                  </a:txBody>
                  <a:tcPr marL="3810" marR="3810" marT="3810" marB="0" anchor="b">
                    <a:lnL>
                      <a:noFill/>
                    </a:lnL>
                    <a:lnR>
                      <a:noFill/>
                    </a:lnR>
                    <a:lnT>
                      <a:noFill/>
                    </a:lnT>
                    <a:lnB>
                      <a:noFill/>
                    </a:lnB>
                    <a:noFill/>
                  </a:tcPr>
                </a:tc>
                <a:tc>
                  <a:txBody>
                    <a:bodyPr/>
                    <a:lstStyle/>
                    <a:p>
                      <a:pPr algn="r" fontAlgn="b"/>
                      <a:r>
                        <a:rPr lang="en-US" sz="2000" b="1" i="0" u="none" strike="noStrike">
                          <a:solidFill>
                            <a:srgbClr val="000000"/>
                          </a:solidFill>
                          <a:effectLst/>
                          <a:latin typeface="Calibri" panose="020F0502020204030204" pitchFamily="34" charset="0"/>
                        </a:rPr>
                        <a:t>3</a:t>
                      </a:r>
                    </a:p>
                  </a:txBody>
                  <a:tcPr marL="3810" marR="3810" marT="3810" marB="0" anchor="b">
                    <a:lnL>
                      <a:noFill/>
                    </a:lnL>
                    <a:lnR>
                      <a:noFill/>
                    </a:lnR>
                    <a:lnT>
                      <a:noFill/>
                    </a:lnT>
                    <a:lnB>
                      <a:noFill/>
                    </a:lnB>
                    <a:noFill/>
                  </a:tcPr>
                </a:tc>
                <a:tc>
                  <a:txBody>
                    <a:bodyPr/>
                    <a:lstStyle/>
                    <a:p>
                      <a:pPr algn="r" fontAlgn="b"/>
                      <a:r>
                        <a:rPr lang="en-US" sz="2000" b="1" i="0" u="none" strike="noStrike">
                          <a:solidFill>
                            <a:srgbClr val="000000"/>
                          </a:solidFill>
                          <a:effectLst/>
                          <a:latin typeface="Calibri" panose="020F0502020204030204" pitchFamily="34" charset="0"/>
                        </a:rPr>
                        <a:t>6</a:t>
                      </a:r>
                    </a:p>
                  </a:txBody>
                  <a:tcPr marL="3810" marR="3810" marT="3810" marB="0" anchor="b">
                    <a:lnL>
                      <a:noFill/>
                    </a:lnL>
                    <a:lnR>
                      <a:noFill/>
                    </a:lnR>
                    <a:lnT>
                      <a:noFill/>
                    </a:lnT>
                    <a:lnB>
                      <a:noFill/>
                    </a:lnB>
                    <a:noFill/>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tc>
                  <a:txBody>
                    <a:bodyPr/>
                    <a:lstStyle/>
                    <a:p>
                      <a:pPr algn="r"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tc>
                  <a:txBody>
                    <a:bodyPr/>
                    <a:lstStyle/>
                    <a:p>
                      <a:pPr algn="l" fontAlgn="b"/>
                      <a:endParaRPr lang="en-US" sz="2000" b="1"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noFill/>
                  </a:tcPr>
                </a:tc>
                <a:extLst>
                  <a:ext uri="{0D108BD9-81ED-4DB2-BD59-A6C34878D82A}">
                    <a16:rowId xmlns:a16="http://schemas.microsoft.com/office/drawing/2014/main" val="3326871694"/>
                  </a:ext>
                </a:extLst>
              </a:tr>
            </a:tbl>
          </a:graphicData>
        </a:graphic>
      </p:graphicFrame>
      <p:sp>
        <p:nvSpPr>
          <p:cNvPr id="13" name="TextBox 12">
            <a:extLst>
              <a:ext uri="{FF2B5EF4-FFF2-40B4-BE49-F238E27FC236}">
                <a16:creationId xmlns:a16="http://schemas.microsoft.com/office/drawing/2014/main" id="{94874890-E6A7-ADA7-EA1F-83FA726E704B}"/>
              </a:ext>
            </a:extLst>
          </p:cNvPr>
          <p:cNvSpPr txBox="1"/>
          <p:nvPr/>
        </p:nvSpPr>
        <p:spPr>
          <a:xfrm>
            <a:off x="3309978" y="1443335"/>
            <a:ext cx="5681622" cy="461665"/>
          </a:xfrm>
          <a:prstGeom prst="rect">
            <a:avLst/>
          </a:prstGeom>
          <a:noFill/>
        </p:spPr>
        <p:txBody>
          <a:bodyPr wrap="square">
            <a:spAutoFit/>
          </a:bodyPr>
          <a:lstStyle/>
          <a:p>
            <a:pPr marL="50800" indent="-50800"/>
            <a:r>
              <a:rPr lang="en-US" sz="2400" dirty="0">
                <a:solidFill>
                  <a:srgbClr val="008080"/>
                </a:solidFill>
                <a:latin typeface="+mj-lt"/>
                <a:ea typeface="+mj-ea"/>
                <a:cs typeface="+mj-cs"/>
              </a:rPr>
              <a:t>2030 Agenda for Sustainable Development</a:t>
            </a:r>
            <a:endParaRPr lang="fr-FR" sz="2400" dirty="0">
              <a:solidFill>
                <a:srgbClr val="008080"/>
              </a:solidFill>
              <a:latin typeface="+mj-lt"/>
              <a:ea typeface="+mj-ea"/>
              <a:cs typeface="+mj-cs"/>
            </a:endParaRPr>
          </a:p>
        </p:txBody>
      </p:sp>
    </p:spTree>
    <p:extLst>
      <p:ext uri="{BB962C8B-B14F-4D97-AF65-F5344CB8AC3E}">
        <p14:creationId xmlns:p14="http://schemas.microsoft.com/office/powerpoint/2010/main" val="34747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B37A195-F93D-4FAE-8732-CE1DA8A65804}"/>
              </a:ext>
            </a:extLst>
          </p:cNvPr>
          <p:cNvSpPr txBox="1">
            <a:spLocks/>
          </p:cNvSpPr>
          <p:nvPr/>
        </p:nvSpPr>
        <p:spPr>
          <a:xfrm>
            <a:off x="234244" y="585888"/>
            <a:ext cx="8915400" cy="518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00"/>
              </a:spcBef>
              <a:buNone/>
            </a:pPr>
            <a:endParaRPr lang="en-US" sz="1600" dirty="0">
              <a:cs typeface="Times New Roman" panose="02020603050405020304" pitchFamily="18" charset="0"/>
            </a:endParaRPr>
          </a:p>
        </p:txBody>
      </p:sp>
      <p:pic>
        <p:nvPicPr>
          <p:cNvPr id="3" name="Picture 2" descr="A map of the world">
            <a:extLst>
              <a:ext uri="{FF2B5EF4-FFF2-40B4-BE49-F238E27FC236}">
                <a16:creationId xmlns:a16="http://schemas.microsoft.com/office/drawing/2014/main" id="{025C8171-025C-A57F-59EB-C8DD94C1E078}"/>
              </a:ext>
            </a:extLst>
          </p:cNvPr>
          <p:cNvPicPr>
            <a:picLocks noChangeAspect="1"/>
          </p:cNvPicPr>
          <p:nvPr/>
        </p:nvPicPr>
        <p:blipFill>
          <a:blip r:embed="rId3" cstate="print">
            <a:extLst>
              <a:ext uri="{28A0092B-C50C-407E-A947-70E740481C1C}">
                <a14:useLocalDpi xmlns:a14="http://schemas.microsoft.com/office/drawing/2010/main" val="0"/>
              </a:ext>
            </a:extLst>
          </a:blip>
          <a:srcRect t="325" b="18425"/>
          <a:stretch/>
        </p:blipFill>
        <p:spPr>
          <a:xfrm>
            <a:off x="76200" y="247815"/>
            <a:ext cx="8796587" cy="4992222"/>
          </a:xfrm>
          <a:prstGeom prst="rect">
            <a:avLst/>
          </a:prstGeom>
        </p:spPr>
      </p:pic>
      <p:sp>
        <p:nvSpPr>
          <p:cNvPr id="5" name="Title 1">
            <a:extLst>
              <a:ext uri="{FF2B5EF4-FFF2-40B4-BE49-F238E27FC236}">
                <a16:creationId xmlns:a16="http://schemas.microsoft.com/office/drawing/2014/main" id="{5E292B86-F096-344A-9C5C-D4A9863C96A1}"/>
              </a:ext>
            </a:extLst>
          </p:cNvPr>
          <p:cNvSpPr txBox="1">
            <a:spLocks/>
          </p:cNvSpPr>
          <p:nvPr/>
        </p:nvSpPr>
        <p:spPr>
          <a:xfrm>
            <a:off x="435894" y="235561"/>
            <a:ext cx="8153400" cy="1219199"/>
          </a:xfrm>
          <a:prstGeom prst="rect">
            <a:avLst/>
          </a:prstGeom>
          <a:gradFill>
            <a:gsLst>
              <a:gs pos="0">
                <a:schemeClr val="accent5">
                  <a:lumMod val="40000"/>
                  <a:lumOff val="60000"/>
                </a:schemeClr>
              </a:gs>
              <a:gs pos="26000">
                <a:schemeClr val="accent5">
                  <a:lumMod val="20000"/>
                  <a:lumOff val="80000"/>
                </a:schemeClr>
              </a:gs>
              <a:gs pos="96000">
                <a:schemeClr val="bg1"/>
              </a:gs>
            </a:gsLst>
            <a:path path="circle">
              <a:fillToRect l="100000" b="100000"/>
            </a:path>
          </a:gradFill>
        </p:spPr>
        <p:txBody>
          <a:bodyPr vert="horz" lIns="91440" tIns="45720" rIns="91440" bIns="45720" rtlCol="0" anchor="ctr">
            <a:normAutofit lnSpcReduction="10000"/>
          </a:bodyPr>
          <a:lstStyle>
            <a:lvl1pPr algn="ctr" defTabSz="914400" rtl="0" eaLnBrk="1" latinLnBrk="0" hangingPunct="1">
              <a:spcBef>
                <a:spcPct val="0"/>
              </a:spcBef>
              <a:buNone/>
              <a:defRPr sz="3000" kern="1200">
                <a:solidFill>
                  <a:srgbClr val="008080"/>
                </a:solidFill>
                <a:latin typeface="+mj-lt"/>
                <a:ea typeface="+mj-ea"/>
                <a:cs typeface="+mj-cs"/>
              </a:defRPr>
            </a:lvl1pPr>
          </a:lstStyle>
          <a:p>
            <a:r>
              <a:rPr lang="en-US" sz="2800" b="1" dirty="0"/>
              <a:t>Growing engagement of countries and responses to surveys in 2024 </a:t>
            </a:r>
          </a:p>
          <a:p>
            <a:r>
              <a:rPr lang="en-US" sz="2200" b="1" dirty="0"/>
              <a:t>(98 out 215 countries and territories)</a:t>
            </a:r>
          </a:p>
        </p:txBody>
      </p:sp>
      <p:sp>
        <p:nvSpPr>
          <p:cNvPr id="11" name="Rectangle 10">
            <a:extLst>
              <a:ext uri="{FF2B5EF4-FFF2-40B4-BE49-F238E27FC236}">
                <a16:creationId xmlns:a16="http://schemas.microsoft.com/office/drawing/2014/main" id="{83237FBB-2917-4941-98B2-F2F16B38F5DF}"/>
              </a:ext>
            </a:extLst>
          </p:cNvPr>
          <p:cNvSpPr/>
          <p:nvPr/>
        </p:nvSpPr>
        <p:spPr>
          <a:xfrm>
            <a:off x="762000" y="5569366"/>
            <a:ext cx="7924800" cy="523219"/>
          </a:xfrm>
          <a:prstGeom prst="rect">
            <a:avLst/>
          </a:prstGeom>
        </p:spPr>
        <p:txBody>
          <a:bodyPr wrap="square">
            <a:spAutoFit/>
          </a:bodyPr>
          <a:lstStyle/>
          <a:p>
            <a:r>
              <a:rPr lang="en-US" sz="1400" dirty="0">
                <a:latin typeface="Helvetica" pitchFamily="2" charset="0"/>
              </a:rPr>
              <a:t>The boundaries shown and used on this map do not imply official endorsement or acceptance by the United Nations. </a:t>
            </a:r>
            <a:endParaRPr lang="en-US" sz="1400" dirty="0"/>
          </a:p>
        </p:txBody>
      </p:sp>
      <p:sp>
        <p:nvSpPr>
          <p:cNvPr id="2" name="Rectangle 1">
            <a:extLst>
              <a:ext uri="{FF2B5EF4-FFF2-40B4-BE49-F238E27FC236}">
                <a16:creationId xmlns:a16="http://schemas.microsoft.com/office/drawing/2014/main" id="{FF921D8D-C40D-BC72-B733-D3928BDA0233}"/>
              </a:ext>
            </a:extLst>
          </p:cNvPr>
          <p:cNvSpPr/>
          <p:nvPr/>
        </p:nvSpPr>
        <p:spPr>
          <a:xfrm>
            <a:off x="554706" y="4648200"/>
            <a:ext cx="283494" cy="304800"/>
          </a:xfrm>
          <a:prstGeom prst="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64A02CC-6741-7C1F-F1AD-0D86916C56D1}"/>
              </a:ext>
            </a:extLst>
          </p:cNvPr>
          <p:cNvSpPr/>
          <p:nvPr/>
        </p:nvSpPr>
        <p:spPr>
          <a:xfrm>
            <a:off x="556275" y="4267200"/>
            <a:ext cx="283494" cy="30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9F1AA9-7CD6-B829-F0A7-E3330D8982D0}"/>
              </a:ext>
            </a:extLst>
          </p:cNvPr>
          <p:cNvSpPr/>
          <p:nvPr/>
        </p:nvSpPr>
        <p:spPr>
          <a:xfrm>
            <a:off x="554706" y="5029200"/>
            <a:ext cx="283494" cy="304800"/>
          </a:xfrm>
          <a:prstGeom prst="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94F8A0-125E-9B2E-5987-133840E0540B}"/>
              </a:ext>
            </a:extLst>
          </p:cNvPr>
          <p:cNvSpPr txBox="1"/>
          <p:nvPr/>
        </p:nvSpPr>
        <p:spPr>
          <a:xfrm>
            <a:off x="914400" y="4256782"/>
            <a:ext cx="1828800" cy="1077218"/>
          </a:xfrm>
          <a:prstGeom prst="rect">
            <a:avLst/>
          </a:prstGeom>
          <a:noFill/>
        </p:spPr>
        <p:txBody>
          <a:bodyPr wrap="square" rtlCol="0">
            <a:spAutoFit/>
          </a:bodyPr>
          <a:lstStyle/>
          <a:p>
            <a:pPr>
              <a:spcAft>
                <a:spcPts val="600"/>
              </a:spcAft>
            </a:pPr>
            <a:r>
              <a:rPr lang="en-AU" dirty="0"/>
              <a:t>2024</a:t>
            </a:r>
          </a:p>
          <a:p>
            <a:pPr>
              <a:spcAft>
                <a:spcPts val="600"/>
              </a:spcAft>
            </a:pPr>
            <a:r>
              <a:rPr lang="en-AU" dirty="0"/>
              <a:t>Earlier</a:t>
            </a:r>
          </a:p>
          <a:p>
            <a:r>
              <a:rPr lang="en-AU" dirty="0"/>
              <a:t>No information</a:t>
            </a:r>
            <a:endParaRPr lang="en-US" dirty="0"/>
          </a:p>
        </p:txBody>
      </p:sp>
      <p:sp>
        <p:nvSpPr>
          <p:cNvPr id="10" name="Rectangle 9">
            <a:extLst>
              <a:ext uri="{FF2B5EF4-FFF2-40B4-BE49-F238E27FC236}">
                <a16:creationId xmlns:a16="http://schemas.microsoft.com/office/drawing/2014/main" id="{3617BE3F-58AF-9974-245F-BF4A38C671B3}"/>
              </a:ext>
            </a:extLst>
          </p:cNvPr>
          <p:cNvSpPr/>
          <p:nvPr/>
        </p:nvSpPr>
        <p:spPr>
          <a:xfrm>
            <a:off x="762000" y="3124200"/>
            <a:ext cx="1295400" cy="782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51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00BD5-EC43-30FB-36A4-C08AED68206A}"/>
              </a:ext>
            </a:extLst>
          </p:cNvPr>
          <p:cNvPicPr>
            <a:picLocks noChangeAspect="1"/>
          </p:cNvPicPr>
          <p:nvPr/>
        </p:nvPicPr>
        <p:blipFill>
          <a:blip r:embed="rId3"/>
          <a:stretch>
            <a:fillRect/>
          </a:stretch>
        </p:blipFill>
        <p:spPr>
          <a:xfrm>
            <a:off x="456478" y="457200"/>
            <a:ext cx="3220982" cy="4123099"/>
          </a:xfrm>
          <a:prstGeom prst="rect">
            <a:avLst/>
          </a:prstGeom>
        </p:spPr>
      </p:pic>
      <p:pic>
        <p:nvPicPr>
          <p:cNvPr id="10" name="Picture 9">
            <a:extLst>
              <a:ext uri="{FF2B5EF4-FFF2-40B4-BE49-F238E27FC236}">
                <a16:creationId xmlns:a16="http://schemas.microsoft.com/office/drawing/2014/main" id="{47C43D04-E023-AE69-8AEA-4B9477F34FC6}"/>
              </a:ext>
            </a:extLst>
          </p:cNvPr>
          <p:cNvPicPr>
            <a:picLocks noChangeAspect="1"/>
          </p:cNvPicPr>
          <p:nvPr/>
        </p:nvPicPr>
        <p:blipFill>
          <a:blip r:embed="rId4"/>
          <a:stretch>
            <a:fillRect/>
          </a:stretch>
        </p:blipFill>
        <p:spPr>
          <a:xfrm>
            <a:off x="5181600" y="609600"/>
            <a:ext cx="3318666" cy="4908446"/>
          </a:xfrm>
          <a:prstGeom prst="rect">
            <a:avLst/>
          </a:prstGeom>
        </p:spPr>
      </p:pic>
      <p:sp>
        <p:nvSpPr>
          <p:cNvPr id="4" name="TextBox 3">
            <a:extLst>
              <a:ext uri="{FF2B5EF4-FFF2-40B4-BE49-F238E27FC236}">
                <a16:creationId xmlns:a16="http://schemas.microsoft.com/office/drawing/2014/main" id="{D0673568-5D82-4DC7-403A-E260BB6FDA2B}"/>
              </a:ext>
            </a:extLst>
          </p:cNvPr>
          <p:cNvSpPr txBox="1"/>
          <p:nvPr/>
        </p:nvSpPr>
        <p:spPr>
          <a:xfrm>
            <a:off x="228600" y="6524968"/>
            <a:ext cx="7315200" cy="307777"/>
          </a:xfrm>
          <a:prstGeom prst="rect">
            <a:avLst/>
          </a:prstGeom>
          <a:noFill/>
        </p:spPr>
        <p:txBody>
          <a:bodyPr wrap="square">
            <a:spAutoFit/>
          </a:bodyPr>
          <a:lstStyle/>
          <a:p>
            <a:r>
              <a:rPr lang="en-US" sz="1400" dirty="0">
                <a:hlinkClick r:id="rId5"/>
              </a:rPr>
              <a:t>https://unstats.un.org/unsd/envstats/climate%20change/implementation_guidelines.cshtml</a:t>
            </a:r>
            <a:endParaRPr lang="en-US" sz="1400" dirty="0"/>
          </a:p>
        </p:txBody>
      </p:sp>
      <p:pic>
        <p:nvPicPr>
          <p:cNvPr id="6" name="Picture 5">
            <a:extLst>
              <a:ext uri="{FF2B5EF4-FFF2-40B4-BE49-F238E27FC236}">
                <a16:creationId xmlns:a16="http://schemas.microsoft.com/office/drawing/2014/main" id="{2E17E2C3-6820-4BA7-8C4B-12C493FD298B}"/>
              </a:ext>
            </a:extLst>
          </p:cNvPr>
          <p:cNvPicPr>
            <a:picLocks noChangeAspect="1"/>
          </p:cNvPicPr>
          <p:nvPr/>
        </p:nvPicPr>
        <p:blipFill>
          <a:blip r:embed="rId6"/>
          <a:stretch>
            <a:fillRect/>
          </a:stretch>
        </p:blipFill>
        <p:spPr>
          <a:xfrm>
            <a:off x="191655" y="5306469"/>
            <a:ext cx="4989945" cy="860789"/>
          </a:xfrm>
          <a:prstGeom prst="rect">
            <a:avLst/>
          </a:prstGeom>
        </p:spPr>
      </p:pic>
    </p:spTree>
    <p:extLst>
      <p:ext uri="{BB962C8B-B14F-4D97-AF65-F5344CB8AC3E}">
        <p14:creationId xmlns:p14="http://schemas.microsoft.com/office/powerpoint/2010/main" val="408363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16C4-607A-3F7D-8F59-4E3514C6B45B}"/>
              </a:ext>
            </a:extLst>
          </p:cNvPr>
          <p:cNvSpPr>
            <a:spLocks noGrp="1"/>
          </p:cNvSpPr>
          <p:nvPr>
            <p:ph type="title"/>
          </p:nvPr>
        </p:nvSpPr>
        <p:spPr/>
        <p:txBody>
          <a:bodyPr>
            <a:normAutofit/>
          </a:bodyPr>
          <a:lstStyle/>
          <a:p>
            <a:r>
              <a:rPr lang="en-US" b="0" i="0" dirty="0">
                <a:solidFill>
                  <a:srgbClr val="555555"/>
                </a:solidFill>
                <a:effectLst/>
                <a:latin typeface="Open Sans" panose="020B0606030504020204" pitchFamily="34" charset="0"/>
              </a:rPr>
              <a:t>Climate Change Statistics and Indicators Self-Assessment Tool (CISAT)</a:t>
            </a:r>
            <a:endParaRPr lang="en-US" dirty="0"/>
          </a:p>
        </p:txBody>
      </p:sp>
      <p:sp>
        <p:nvSpPr>
          <p:cNvPr id="3" name="Content Placeholder 2">
            <a:extLst>
              <a:ext uri="{FF2B5EF4-FFF2-40B4-BE49-F238E27FC236}">
                <a16:creationId xmlns:a16="http://schemas.microsoft.com/office/drawing/2014/main" id="{87C1D7EB-A177-722D-8940-6E3FB1343CA1}"/>
              </a:ext>
            </a:extLst>
          </p:cNvPr>
          <p:cNvSpPr>
            <a:spLocks noGrp="1"/>
          </p:cNvSpPr>
          <p:nvPr>
            <p:ph idx="1"/>
          </p:nvPr>
        </p:nvSpPr>
        <p:spPr>
          <a:xfrm>
            <a:off x="152400" y="1784349"/>
            <a:ext cx="8991600" cy="4708525"/>
          </a:xfrm>
        </p:spPr>
        <p:txBody>
          <a:bodyPr>
            <a:noAutofit/>
          </a:bodyPr>
          <a:lstStyle/>
          <a:p>
            <a:pPr marL="0" indent="0">
              <a:buNone/>
            </a:pPr>
            <a:r>
              <a:rPr lang="en-US" sz="1400" dirty="0"/>
              <a:t>UNSD, in collaboration with the United Nations Framework Convention on Climate Change (UNFCCC) and the Expert Group on Environment Statistics (EGES), has developed the Climate Change Statistics and Indicators Self-Assessment Tool (CISAT) to support the implementation of the Global Set of Climate Change Statistics and Indicators. The CISAT gives United Nations Member States an opportunity to undertake a thorough and detailed assessment of the statistics and indicators in the Global Set which will allow the country to prioritize the nationally relevant indicators and statistics.</a:t>
            </a:r>
          </a:p>
          <a:p>
            <a:pPr marL="0" indent="0">
              <a:buNone/>
            </a:pPr>
            <a:endParaRPr lang="en-US" sz="1400" dirty="0"/>
          </a:p>
          <a:p>
            <a:pPr marL="0" indent="0">
              <a:buNone/>
            </a:pPr>
            <a:r>
              <a:rPr lang="en-US" sz="1400" b="1" dirty="0"/>
              <a:t>Introduction</a:t>
            </a:r>
          </a:p>
          <a:p>
            <a:pPr marL="0" indent="0">
              <a:buNone/>
            </a:pPr>
            <a:r>
              <a:rPr lang="en-US" sz="1400" b="1" dirty="0"/>
              <a:t>Part I: Institutional Dimensions of Climate Change Statistics and Indicators</a:t>
            </a:r>
          </a:p>
          <a:p>
            <a:pPr marL="0" indent="0">
              <a:buNone/>
            </a:pPr>
            <a:endParaRPr lang="en-US" sz="1400" dirty="0"/>
          </a:p>
          <a:p>
            <a:pPr marL="0" indent="0">
              <a:buNone/>
            </a:pPr>
            <a:r>
              <a:rPr lang="en-US" sz="1400" b="1" dirty="0"/>
              <a:t>Part II: Statistics and Indicators Assessment</a:t>
            </a:r>
          </a:p>
          <a:p>
            <a:r>
              <a:rPr lang="en-US" sz="1400" dirty="0"/>
              <a:t>Instructions for Part II</a:t>
            </a:r>
          </a:p>
          <a:p>
            <a:r>
              <a:rPr lang="en-US" sz="1400" dirty="0"/>
              <a:t>Global Set of Climate Change Statistics and Indicators *</a:t>
            </a:r>
          </a:p>
          <a:p>
            <a:r>
              <a:rPr lang="en-US" sz="1400" dirty="0"/>
              <a:t>Metadata *</a:t>
            </a:r>
          </a:p>
          <a:p>
            <a:pPr marL="0" indent="0">
              <a:buNone/>
            </a:pPr>
            <a:endParaRPr lang="en-US" sz="1400" dirty="0"/>
          </a:p>
          <a:p>
            <a:pPr marL="0" indent="0">
              <a:buNone/>
            </a:pPr>
            <a:r>
              <a:rPr lang="en-US" sz="1400" dirty="0"/>
              <a:t>* Each indicator in the Excel file is linked with its metadata in the Word file via hyperlinks. Both the Excel and the Word files need to be downloaded and saved in the same folder for this feature to work; also the name of the Word file should not be changed.</a:t>
            </a:r>
          </a:p>
        </p:txBody>
      </p:sp>
      <p:sp>
        <p:nvSpPr>
          <p:cNvPr id="5" name="TextBox 4">
            <a:extLst>
              <a:ext uri="{FF2B5EF4-FFF2-40B4-BE49-F238E27FC236}">
                <a16:creationId xmlns:a16="http://schemas.microsoft.com/office/drawing/2014/main" id="{7734589F-8626-3729-591F-A5437E677E10}"/>
              </a:ext>
            </a:extLst>
          </p:cNvPr>
          <p:cNvSpPr txBox="1"/>
          <p:nvPr/>
        </p:nvSpPr>
        <p:spPr>
          <a:xfrm>
            <a:off x="152400" y="6400800"/>
            <a:ext cx="7543800" cy="307777"/>
          </a:xfrm>
          <a:prstGeom prst="rect">
            <a:avLst/>
          </a:prstGeom>
          <a:noFill/>
        </p:spPr>
        <p:txBody>
          <a:bodyPr wrap="square">
            <a:spAutoFit/>
          </a:bodyPr>
          <a:lstStyle/>
          <a:p>
            <a:r>
              <a:rPr lang="en-US" sz="1400" dirty="0">
                <a:hlinkClick r:id="rId3"/>
              </a:rPr>
              <a:t>https://unstats.un.org/unsd/envstats/Climate%20Change/cisat.cshtml</a:t>
            </a:r>
            <a:r>
              <a:rPr lang="en-US" sz="1400" dirty="0"/>
              <a:t> </a:t>
            </a:r>
          </a:p>
        </p:txBody>
      </p:sp>
    </p:spTree>
    <p:extLst>
      <p:ext uri="{BB962C8B-B14F-4D97-AF65-F5344CB8AC3E}">
        <p14:creationId xmlns:p14="http://schemas.microsoft.com/office/powerpoint/2010/main" val="380071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92C8-0DEF-2C02-9561-5B7F75588FFE}"/>
              </a:ext>
            </a:extLst>
          </p:cNvPr>
          <p:cNvSpPr>
            <a:spLocks noGrp="1"/>
          </p:cNvSpPr>
          <p:nvPr>
            <p:ph type="title"/>
          </p:nvPr>
        </p:nvSpPr>
        <p:spPr/>
        <p:txBody>
          <a:bodyPr/>
          <a:lstStyle/>
          <a:p>
            <a:r>
              <a:rPr lang="en-US" dirty="0"/>
              <a:t>Indicators on GHG emissions and removals in the Global Set</a:t>
            </a:r>
          </a:p>
        </p:txBody>
      </p:sp>
      <p:sp>
        <p:nvSpPr>
          <p:cNvPr id="3" name="Content Placeholder 2">
            <a:extLst>
              <a:ext uri="{FF2B5EF4-FFF2-40B4-BE49-F238E27FC236}">
                <a16:creationId xmlns:a16="http://schemas.microsoft.com/office/drawing/2014/main" id="{678BBBF8-8489-4CE3-8E37-C736461F6DF3}"/>
              </a:ext>
            </a:extLst>
          </p:cNvPr>
          <p:cNvSpPr>
            <a:spLocks noGrp="1"/>
          </p:cNvSpPr>
          <p:nvPr>
            <p:ph idx="1"/>
          </p:nvPr>
        </p:nvSpPr>
        <p:spPr>
          <a:xfrm>
            <a:off x="152400" y="1417638"/>
            <a:ext cx="8610600" cy="4983162"/>
          </a:xfrm>
        </p:spPr>
        <p:txBody>
          <a:bodyPr>
            <a:normAutofit fontScale="77500" lnSpcReduction="20000"/>
          </a:bodyPr>
          <a:lstStyle/>
          <a:p>
            <a:pPr marL="0" indent="0">
              <a:buNone/>
            </a:pPr>
            <a:r>
              <a:rPr lang="en-US" dirty="0"/>
              <a:t>The Global Set of Climate Change Statistics and Indicators offers 12 indicators addressing GHG emissions and removals structured in the areas of </a:t>
            </a:r>
            <a:r>
              <a:rPr lang="en-US" dirty="0">
                <a:solidFill>
                  <a:srgbClr val="0000FF"/>
                </a:solidFill>
              </a:rPr>
              <a:t>drivers</a:t>
            </a:r>
            <a:r>
              <a:rPr lang="en-US" dirty="0"/>
              <a:t> and </a:t>
            </a:r>
            <a:r>
              <a:rPr lang="en-US" dirty="0">
                <a:solidFill>
                  <a:srgbClr val="FF0000"/>
                </a:solidFill>
              </a:rPr>
              <a:t>mitigation</a:t>
            </a:r>
            <a:r>
              <a:rPr lang="en-US" dirty="0"/>
              <a:t>, namely: </a:t>
            </a:r>
          </a:p>
          <a:p>
            <a:pPr lvl="0"/>
            <a:r>
              <a:rPr lang="en-US" dirty="0">
                <a:solidFill>
                  <a:srgbClr val="0000FF"/>
                </a:solidFill>
              </a:rPr>
              <a:t>Total greenhouse gas emissions per year</a:t>
            </a:r>
            <a:r>
              <a:rPr lang="en-US" dirty="0"/>
              <a:t> (Tier 1); </a:t>
            </a:r>
          </a:p>
          <a:p>
            <a:pPr lvl="0"/>
            <a:r>
              <a:rPr lang="en-US" dirty="0">
                <a:solidFill>
                  <a:srgbClr val="0000FF"/>
                </a:solidFill>
              </a:rPr>
              <a:t>Total emissions of indirect greenhouse gases</a:t>
            </a:r>
            <a:r>
              <a:rPr lang="en-US" dirty="0"/>
              <a:t> (Tier 1); </a:t>
            </a:r>
          </a:p>
          <a:p>
            <a:pPr lvl="0"/>
            <a:r>
              <a:rPr lang="en-US" dirty="0">
                <a:solidFill>
                  <a:srgbClr val="0000FF"/>
                </a:solidFill>
              </a:rPr>
              <a:t>Greenhouse gas emissions from land use, land use change and forestry</a:t>
            </a:r>
            <a:r>
              <a:rPr lang="en-US" dirty="0"/>
              <a:t> (Tier 1); </a:t>
            </a:r>
          </a:p>
          <a:p>
            <a:pPr lvl="0"/>
            <a:r>
              <a:rPr lang="en-US" dirty="0">
                <a:solidFill>
                  <a:srgbClr val="0000FF"/>
                </a:solidFill>
              </a:rPr>
              <a:t>Total greenhouse gas emissions from the national economy</a:t>
            </a:r>
            <a:r>
              <a:rPr lang="en-US" dirty="0"/>
              <a:t> (Tier 2); </a:t>
            </a:r>
          </a:p>
          <a:p>
            <a:pPr lvl="0"/>
            <a:r>
              <a:rPr lang="en-US" dirty="0">
                <a:solidFill>
                  <a:srgbClr val="0000FF"/>
                </a:solidFill>
              </a:rPr>
              <a:t>Greenhouse gas emissions per capita</a:t>
            </a:r>
            <a:r>
              <a:rPr lang="en-US" dirty="0"/>
              <a:t> (Tier 1); </a:t>
            </a:r>
          </a:p>
          <a:p>
            <a:pPr lvl="0"/>
            <a:r>
              <a:rPr lang="en-US" dirty="0">
                <a:solidFill>
                  <a:srgbClr val="0000FF"/>
                </a:solidFill>
              </a:rPr>
              <a:t>Greenhouse gas emissions in gross fixed capital formation of direct investment</a:t>
            </a:r>
            <a:r>
              <a:rPr lang="en-US" dirty="0"/>
              <a:t> (Tier 3); </a:t>
            </a:r>
          </a:p>
          <a:p>
            <a:pPr lvl="0"/>
            <a:r>
              <a:rPr lang="en-US" dirty="0">
                <a:solidFill>
                  <a:srgbClr val="0000FF"/>
                </a:solidFill>
              </a:rPr>
              <a:t>Greenhouse gas emissions in value added of foreign controlled multinational enterprises</a:t>
            </a:r>
            <a:r>
              <a:rPr lang="en-US" dirty="0"/>
              <a:t> (Tier 3); </a:t>
            </a:r>
          </a:p>
          <a:p>
            <a:pPr lvl="0"/>
            <a:r>
              <a:rPr lang="en-US" dirty="0">
                <a:solidFill>
                  <a:srgbClr val="0000FF"/>
                </a:solidFill>
              </a:rPr>
              <a:t>Carbon footprint</a:t>
            </a:r>
            <a:r>
              <a:rPr lang="en-US" dirty="0"/>
              <a:t> (Tier 2); </a:t>
            </a:r>
          </a:p>
          <a:p>
            <a:pPr lvl="0"/>
            <a:r>
              <a:rPr lang="en-US" dirty="0">
                <a:solidFill>
                  <a:srgbClr val="FF0000"/>
                </a:solidFill>
              </a:rPr>
              <a:t>Greenhouse gas intensity of the economy </a:t>
            </a:r>
            <a:r>
              <a:rPr lang="en-US" dirty="0"/>
              <a:t>(including transport) (Tier 2); </a:t>
            </a:r>
          </a:p>
          <a:p>
            <a:pPr lvl="0"/>
            <a:r>
              <a:rPr lang="en-US" dirty="0">
                <a:solidFill>
                  <a:srgbClr val="FF0000"/>
                </a:solidFill>
              </a:rPr>
              <a:t>Rate of decrease of greenhouse gas emissions per unit of gross domestic product</a:t>
            </a:r>
            <a:r>
              <a:rPr lang="en-US" dirty="0"/>
              <a:t> (Tier 1); </a:t>
            </a:r>
          </a:p>
          <a:p>
            <a:pPr lvl="0"/>
            <a:r>
              <a:rPr lang="en-US" dirty="0">
                <a:solidFill>
                  <a:srgbClr val="FF0000"/>
                </a:solidFill>
              </a:rPr>
              <a:t>Greenhouse gas removals (carbon sequestration)</a:t>
            </a:r>
            <a:r>
              <a:rPr lang="en-US" dirty="0"/>
              <a:t> (Tier 2), </a:t>
            </a:r>
          </a:p>
          <a:p>
            <a:pPr lvl="0"/>
            <a:r>
              <a:rPr lang="en-US" dirty="0">
                <a:solidFill>
                  <a:srgbClr val="FF0000"/>
                </a:solidFill>
              </a:rPr>
              <a:t>Progress towards achieving the nationally determined contribution</a:t>
            </a:r>
            <a:r>
              <a:rPr lang="en-US" dirty="0"/>
              <a:t> (Tier 3).  </a:t>
            </a:r>
          </a:p>
        </p:txBody>
      </p:sp>
    </p:spTree>
    <p:extLst>
      <p:ext uri="{BB962C8B-B14F-4D97-AF65-F5344CB8AC3E}">
        <p14:creationId xmlns:p14="http://schemas.microsoft.com/office/powerpoint/2010/main" val="370208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2DD4-CFE4-19F0-B381-C1A5DB4396A8}"/>
              </a:ext>
            </a:extLst>
          </p:cNvPr>
          <p:cNvSpPr>
            <a:spLocks noGrp="1"/>
          </p:cNvSpPr>
          <p:nvPr>
            <p:ph type="title"/>
          </p:nvPr>
        </p:nvSpPr>
        <p:spPr>
          <a:xfrm>
            <a:off x="457200" y="0"/>
            <a:ext cx="8229600" cy="1143000"/>
          </a:xfrm>
        </p:spPr>
        <p:txBody>
          <a:bodyPr/>
          <a:lstStyle/>
          <a:p>
            <a:r>
              <a:rPr lang="en-US" dirty="0"/>
              <a:t>Indicators on GHG emissions and removals in the Global Set</a:t>
            </a:r>
          </a:p>
        </p:txBody>
      </p:sp>
      <p:graphicFrame>
        <p:nvGraphicFramePr>
          <p:cNvPr id="4" name="Content Placeholder 3">
            <a:extLst>
              <a:ext uri="{FF2B5EF4-FFF2-40B4-BE49-F238E27FC236}">
                <a16:creationId xmlns:a16="http://schemas.microsoft.com/office/drawing/2014/main" id="{C6F4EC46-ED17-949D-C44F-B064DF0B6EE6}"/>
              </a:ext>
            </a:extLst>
          </p:cNvPr>
          <p:cNvGraphicFramePr>
            <a:graphicFrameLocks noGrp="1"/>
          </p:cNvGraphicFramePr>
          <p:nvPr>
            <p:ph idx="1"/>
            <p:extLst>
              <p:ext uri="{D42A27DB-BD31-4B8C-83A1-F6EECF244321}">
                <p14:modId xmlns:p14="http://schemas.microsoft.com/office/powerpoint/2010/main" val="1301450255"/>
              </p:ext>
            </p:extLst>
          </p:nvPr>
        </p:nvGraphicFramePr>
        <p:xfrm>
          <a:off x="133153" y="1143000"/>
          <a:ext cx="8877693" cy="5607162"/>
        </p:xfrm>
        <a:graphic>
          <a:graphicData uri="http://schemas.openxmlformats.org/drawingml/2006/table">
            <a:tbl>
              <a:tblPr>
                <a:tableStyleId>{5C22544A-7EE6-4342-B048-85BDC9FD1C3A}</a:tableStyleId>
              </a:tblPr>
              <a:tblGrid>
                <a:gridCol w="7201294">
                  <a:extLst>
                    <a:ext uri="{9D8B030D-6E8A-4147-A177-3AD203B41FA5}">
                      <a16:colId xmlns:a16="http://schemas.microsoft.com/office/drawing/2014/main" val="2238194507"/>
                    </a:ext>
                  </a:extLst>
                </a:gridCol>
                <a:gridCol w="609600">
                  <a:extLst>
                    <a:ext uri="{9D8B030D-6E8A-4147-A177-3AD203B41FA5}">
                      <a16:colId xmlns:a16="http://schemas.microsoft.com/office/drawing/2014/main" val="521783029"/>
                    </a:ext>
                  </a:extLst>
                </a:gridCol>
                <a:gridCol w="1066799">
                  <a:extLst>
                    <a:ext uri="{9D8B030D-6E8A-4147-A177-3AD203B41FA5}">
                      <a16:colId xmlns:a16="http://schemas.microsoft.com/office/drawing/2014/main" val="450032385"/>
                    </a:ext>
                  </a:extLst>
                </a:gridCol>
              </a:tblGrid>
              <a:tr h="180441">
                <a:tc>
                  <a:txBody>
                    <a:bodyPr/>
                    <a:lstStyle/>
                    <a:p>
                      <a:pPr algn="l" fontAlgn="b">
                        <a:buNone/>
                      </a:pPr>
                      <a:r>
                        <a:rPr lang="en-US" sz="1800" u="none" strike="noStrike" dirty="0">
                          <a:effectLst/>
                        </a:rPr>
                        <a:t>Indicator</a:t>
                      </a:r>
                      <a:endParaRPr lang="en-US" sz="1800" b="0" i="0" u="none" strike="noStrike" dirty="0">
                        <a:solidFill>
                          <a:srgbClr val="000000"/>
                        </a:solidFill>
                        <a:effectLst/>
                        <a:latin typeface="Calibri" panose="020F0502020204030204" pitchFamily="34" charset="0"/>
                      </a:endParaRPr>
                    </a:p>
                  </a:txBody>
                  <a:tcPr marL="6222" marR="6222" marT="6222" marB="0" anchor="b"/>
                </a:tc>
                <a:tc>
                  <a:txBody>
                    <a:bodyPr/>
                    <a:lstStyle/>
                    <a:p>
                      <a:pPr algn="l" fontAlgn="b">
                        <a:buNone/>
                      </a:pPr>
                      <a:r>
                        <a:rPr lang="en-US" sz="1800" u="none" strike="noStrike">
                          <a:effectLst/>
                        </a:rPr>
                        <a:t>Tier</a:t>
                      </a:r>
                      <a:endParaRPr lang="en-US" sz="1800" b="0" i="0" u="none" strike="noStrike">
                        <a:solidFill>
                          <a:srgbClr val="000000"/>
                        </a:solidFill>
                        <a:effectLst/>
                        <a:latin typeface="Calibri" panose="020F0502020204030204" pitchFamily="34" charset="0"/>
                      </a:endParaRPr>
                    </a:p>
                  </a:txBody>
                  <a:tcPr marL="6222" marR="6222" marT="6222" marB="0" anchor="b"/>
                </a:tc>
                <a:tc>
                  <a:txBody>
                    <a:bodyPr/>
                    <a:lstStyle/>
                    <a:p>
                      <a:pPr algn="l" fontAlgn="b">
                        <a:buNone/>
                      </a:pPr>
                      <a:r>
                        <a:rPr lang="en-US" sz="1800" u="none" strike="noStrike">
                          <a:effectLst/>
                        </a:rPr>
                        <a:t>Method</a:t>
                      </a:r>
                      <a:endParaRPr lang="en-US" sz="1800" b="0" i="0" u="none" strike="noStrike">
                        <a:solidFill>
                          <a:srgbClr val="000000"/>
                        </a:solidFill>
                        <a:effectLst/>
                        <a:latin typeface="Calibri" panose="020F0502020204030204" pitchFamily="34" charset="0"/>
                      </a:endParaRPr>
                    </a:p>
                  </a:txBody>
                  <a:tcPr marL="6222" marR="6222" marT="6222" marB="0" anchor="b"/>
                </a:tc>
                <a:extLst>
                  <a:ext uri="{0D108BD9-81ED-4DB2-BD59-A6C34878D82A}">
                    <a16:rowId xmlns:a16="http://schemas.microsoft.com/office/drawing/2014/main" val="214034721"/>
                  </a:ext>
                </a:extLst>
              </a:tr>
              <a:tr h="424348">
                <a:tc>
                  <a:txBody>
                    <a:bodyPr/>
                    <a:lstStyle/>
                    <a:p>
                      <a:pPr algn="l" fontAlgn="ctr">
                        <a:buNone/>
                      </a:pPr>
                      <a:r>
                        <a:rPr lang="en-US" sz="1800" u="sng" strike="noStrike" dirty="0">
                          <a:effectLst/>
                          <a:highlight>
                            <a:srgbClr val="FFFF00"/>
                          </a:highlight>
                          <a:hlinkClick r:id="rId3"/>
                        </a:rPr>
                        <a:t>Total greenhouse gas emissions per year</a:t>
                      </a:r>
                      <a:r>
                        <a:rPr lang="en-US" sz="1800" u="sng" strike="noStrike" dirty="0">
                          <a:effectLst/>
                          <a:highlight>
                            <a:srgbClr val="FFFF00"/>
                          </a:highlight>
                        </a:rPr>
                        <a:t> (DRIVERS)</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IPCC; SDG </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3642374990"/>
                  </a:ext>
                </a:extLst>
              </a:tr>
              <a:tr h="424348">
                <a:tc>
                  <a:txBody>
                    <a:bodyPr/>
                    <a:lstStyle/>
                    <a:p>
                      <a:pPr algn="l" fontAlgn="ctr">
                        <a:buNone/>
                      </a:pPr>
                      <a:r>
                        <a:rPr lang="en-US" sz="1800" u="sng" strike="noStrike" dirty="0">
                          <a:effectLst/>
                          <a:highlight>
                            <a:srgbClr val="FFFF00"/>
                          </a:highlight>
                          <a:hlinkClick r:id="rId3"/>
                        </a:rPr>
                        <a:t>Total emissions of indirect greenhouse gases</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IPCC; FDES</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36350970"/>
                  </a:ext>
                </a:extLst>
              </a:tr>
              <a:tr h="424348">
                <a:tc>
                  <a:txBody>
                    <a:bodyPr/>
                    <a:lstStyle/>
                    <a:p>
                      <a:pPr algn="l" fontAlgn="ctr">
                        <a:buNone/>
                      </a:pPr>
                      <a:r>
                        <a:rPr lang="en-US" sz="1800" u="sng" strike="noStrike" dirty="0">
                          <a:effectLst/>
                          <a:highlight>
                            <a:srgbClr val="FFFF00"/>
                          </a:highlight>
                          <a:hlinkClick r:id="rId3"/>
                        </a:rPr>
                        <a:t>Greenhouse gas emissions from land use, land use change and forestry</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IPCC; FDES </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623706616"/>
                  </a:ext>
                </a:extLst>
              </a:tr>
              <a:tr h="230218">
                <a:tc>
                  <a:txBody>
                    <a:bodyPr/>
                    <a:lstStyle/>
                    <a:p>
                      <a:pPr algn="l" fontAlgn="ctr">
                        <a:buNone/>
                      </a:pPr>
                      <a:r>
                        <a:rPr lang="en-US" sz="1800" u="sng" strike="noStrike" dirty="0">
                          <a:effectLst/>
                          <a:highlight>
                            <a:srgbClr val="FFFF00"/>
                          </a:highlight>
                          <a:hlinkClick r:id="rId3"/>
                        </a:rPr>
                        <a:t>Total greenhouse gas emissions from the national economy</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SEEA-CF </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392941436"/>
                  </a:ext>
                </a:extLst>
              </a:tr>
              <a:tr h="424348">
                <a:tc>
                  <a:txBody>
                    <a:bodyPr/>
                    <a:lstStyle/>
                    <a:p>
                      <a:pPr algn="l" fontAlgn="ctr">
                        <a:buNone/>
                      </a:pPr>
                      <a:r>
                        <a:rPr lang="en-US" sz="1800" u="sng" strike="noStrike" dirty="0">
                          <a:effectLst/>
                          <a:highlight>
                            <a:srgbClr val="FFFF00"/>
                          </a:highlight>
                          <a:hlinkClick r:id="rId3"/>
                        </a:rPr>
                        <a:t>Greenhouse gas emissions per capita</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IPCC; FDES</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4081171180"/>
                  </a:ext>
                </a:extLst>
              </a:tr>
              <a:tr h="230218">
                <a:tc>
                  <a:txBody>
                    <a:bodyPr/>
                    <a:lstStyle/>
                    <a:p>
                      <a:pPr algn="l" fontAlgn="ctr">
                        <a:buNone/>
                      </a:pPr>
                      <a:r>
                        <a:rPr lang="en-US" sz="1800" u="sng" strike="noStrike" dirty="0">
                          <a:effectLst/>
                          <a:highlight>
                            <a:srgbClr val="FFFF00"/>
                          </a:highlight>
                          <a:hlinkClick r:id="rId3"/>
                        </a:rPr>
                        <a:t>Greenhouse gas emissions in gross fixed capital formation of direct investment</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SEEA-CF</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2028173537"/>
                  </a:ext>
                </a:extLst>
              </a:tr>
              <a:tr h="424348">
                <a:tc>
                  <a:txBody>
                    <a:bodyPr/>
                    <a:lstStyle/>
                    <a:p>
                      <a:pPr algn="l" fontAlgn="ctr">
                        <a:buNone/>
                      </a:pPr>
                      <a:r>
                        <a:rPr lang="en-US" sz="1800" u="sng" strike="noStrike" dirty="0">
                          <a:effectLst/>
                          <a:highlight>
                            <a:srgbClr val="FFFF00"/>
                          </a:highlight>
                          <a:hlinkClick r:id="rId3"/>
                        </a:rPr>
                        <a:t>Greenhouse gas emissions in value added of foreign controlled multinational enterprises </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SEEA-CF</a:t>
                      </a:r>
                      <a:endParaRPr lang="en-US" sz="1800" b="0" i="0" u="none" strike="noStrike" dirty="0">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4189721521"/>
                  </a:ext>
                </a:extLst>
              </a:tr>
              <a:tr h="230218">
                <a:tc>
                  <a:txBody>
                    <a:bodyPr/>
                    <a:lstStyle/>
                    <a:p>
                      <a:pPr algn="l" fontAlgn="ctr">
                        <a:buNone/>
                      </a:pPr>
                      <a:r>
                        <a:rPr lang="en-US" sz="1800" u="sng" strike="noStrike" dirty="0">
                          <a:effectLst/>
                          <a:highlight>
                            <a:srgbClr val="FFFF00"/>
                          </a:highlight>
                          <a:hlinkClick r:id="rId3"/>
                        </a:rPr>
                        <a:t>Carbon footprint </a:t>
                      </a:r>
                      <a:endParaRPr lang="en-US" sz="1800" b="0" i="0" u="sng" strike="noStrike" dirty="0">
                        <a:solidFill>
                          <a:srgbClr val="0563C1"/>
                        </a:solidFill>
                        <a:effectLst/>
                        <a:highlight>
                          <a:srgbClr val="FF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SEEA-CF </a:t>
                      </a:r>
                      <a:endParaRPr lang="en-US" sz="1800" b="0" i="0" u="none" strike="noStrike">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490377086"/>
                  </a:ext>
                </a:extLst>
              </a:tr>
              <a:tr h="230218">
                <a:tc>
                  <a:txBody>
                    <a:bodyPr/>
                    <a:lstStyle/>
                    <a:p>
                      <a:pPr algn="l" fontAlgn="ctr">
                        <a:buNone/>
                      </a:pPr>
                      <a:r>
                        <a:rPr lang="en-US" sz="1800" u="sng" strike="noStrike" dirty="0">
                          <a:effectLst/>
                          <a:highlight>
                            <a:srgbClr val="00FF00"/>
                          </a:highlight>
                          <a:hlinkClick r:id="rId3"/>
                        </a:rPr>
                        <a:t>Greenhouse gas intensity of the economy (including transport)</a:t>
                      </a:r>
                      <a:r>
                        <a:rPr lang="en-US" sz="1800" u="sng" strike="noStrike" dirty="0">
                          <a:effectLst/>
                          <a:highlight>
                            <a:srgbClr val="00FF00"/>
                          </a:highlight>
                        </a:rPr>
                        <a:t> (MITIGATION)</a:t>
                      </a:r>
                      <a:endParaRPr lang="en-US" sz="1800" b="0" i="0" u="sng" strike="noStrike" dirty="0">
                        <a:solidFill>
                          <a:srgbClr val="0563C1"/>
                        </a:solidFill>
                        <a:effectLst/>
                        <a:highlight>
                          <a:srgbClr val="00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SEEA-CF </a:t>
                      </a:r>
                      <a:endParaRPr lang="en-US" sz="1800" b="0" i="0" u="none" strike="noStrike" dirty="0">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296311879"/>
                  </a:ext>
                </a:extLst>
              </a:tr>
              <a:tr h="230218">
                <a:tc>
                  <a:txBody>
                    <a:bodyPr/>
                    <a:lstStyle/>
                    <a:p>
                      <a:pPr algn="l" fontAlgn="ctr">
                        <a:buNone/>
                      </a:pPr>
                      <a:r>
                        <a:rPr lang="en-US" sz="1800" u="sng" strike="noStrike">
                          <a:effectLst/>
                          <a:highlight>
                            <a:srgbClr val="00FF00"/>
                          </a:highlight>
                          <a:hlinkClick r:id="rId3"/>
                        </a:rPr>
                        <a:t>Rate of decrease of greenhouse gas emissions per unit of gross domestic product</a:t>
                      </a:r>
                      <a:endParaRPr lang="en-US" sz="1800" b="0" i="0" u="sng" strike="noStrike">
                        <a:solidFill>
                          <a:srgbClr val="0563C1"/>
                        </a:solidFill>
                        <a:effectLst/>
                        <a:highlight>
                          <a:srgbClr val="00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IPCC</a:t>
                      </a:r>
                      <a:endParaRPr lang="en-US" sz="1800" b="0" i="0" u="none" strike="noStrike" dirty="0">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997444594"/>
                  </a:ext>
                </a:extLst>
              </a:tr>
              <a:tr h="842474">
                <a:tc>
                  <a:txBody>
                    <a:bodyPr/>
                    <a:lstStyle/>
                    <a:p>
                      <a:pPr algn="l" fontAlgn="ctr">
                        <a:buNone/>
                      </a:pPr>
                      <a:r>
                        <a:rPr lang="en-US" sz="1800" u="sng" strike="noStrike">
                          <a:effectLst/>
                          <a:highlight>
                            <a:srgbClr val="00FF00"/>
                          </a:highlight>
                          <a:hlinkClick r:id="rId3"/>
                        </a:rPr>
                        <a:t>Greenhouse gas removals (carbon sequestration)</a:t>
                      </a:r>
                      <a:endParaRPr lang="en-US" sz="1800" b="0" i="0" u="sng" strike="noStrike">
                        <a:solidFill>
                          <a:srgbClr val="0563C1"/>
                        </a:solidFill>
                        <a:effectLst/>
                        <a:highlight>
                          <a:srgbClr val="00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IPCC; FDES; SEEA-EA</a:t>
                      </a:r>
                      <a:endParaRPr lang="en-US" sz="1800" b="0" i="0" u="none" strike="noStrike" dirty="0">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4233030477"/>
                  </a:ext>
                </a:extLst>
              </a:tr>
              <a:tr h="230218">
                <a:tc>
                  <a:txBody>
                    <a:bodyPr/>
                    <a:lstStyle/>
                    <a:p>
                      <a:pPr algn="l" fontAlgn="ctr">
                        <a:buNone/>
                      </a:pPr>
                      <a:r>
                        <a:rPr lang="en-US" sz="1800" u="sng" strike="noStrike" dirty="0">
                          <a:effectLst/>
                          <a:highlight>
                            <a:srgbClr val="00FF00"/>
                          </a:highlight>
                          <a:hlinkClick r:id="rId3"/>
                        </a:rPr>
                        <a:t>Progress towards achieving the nationally determined contribution</a:t>
                      </a:r>
                      <a:endParaRPr lang="en-US" sz="1800" b="0" i="0" u="sng" strike="noStrike" dirty="0">
                        <a:solidFill>
                          <a:srgbClr val="0563C1"/>
                        </a:solidFill>
                        <a:effectLst/>
                        <a:highlight>
                          <a:srgbClr val="00FF00"/>
                        </a:highlight>
                        <a:latin typeface="Calibri" panose="020F0502020204030204" pitchFamily="34" charset="0"/>
                      </a:endParaRPr>
                    </a:p>
                  </a:txBody>
                  <a:tcPr marL="6222" marR="6222" marT="6222" marB="0" anchor="ctr"/>
                </a:tc>
                <a:tc>
                  <a:txBody>
                    <a:bodyPr/>
                    <a:lstStyle/>
                    <a:p>
                      <a:pPr algn="l" fontAlgn="ctr">
                        <a:buNone/>
                      </a:pPr>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222" marR="6222" marT="6222" marB="0" anchor="ctr"/>
                </a:tc>
                <a:tc>
                  <a:txBody>
                    <a:bodyPr/>
                    <a:lstStyle/>
                    <a:p>
                      <a:pPr algn="l" fontAlgn="ctr">
                        <a:buNone/>
                      </a:pP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222" marR="6222" marT="6222" marB="0" anchor="ctr"/>
                </a:tc>
                <a:extLst>
                  <a:ext uri="{0D108BD9-81ED-4DB2-BD59-A6C34878D82A}">
                    <a16:rowId xmlns:a16="http://schemas.microsoft.com/office/drawing/2014/main" val="1853961831"/>
                  </a:ext>
                </a:extLst>
              </a:tr>
            </a:tbl>
          </a:graphicData>
        </a:graphic>
      </p:graphicFrame>
    </p:spTree>
    <p:extLst>
      <p:ext uri="{BB962C8B-B14F-4D97-AF65-F5344CB8AC3E}">
        <p14:creationId xmlns:p14="http://schemas.microsoft.com/office/powerpoint/2010/main" val="80107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FBB9-B995-4D12-99EB-4C54CBAC043D}"/>
              </a:ext>
            </a:extLst>
          </p:cNvPr>
          <p:cNvSpPr>
            <a:spLocks noGrp="1"/>
          </p:cNvSpPr>
          <p:nvPr>
            <p:ph type="title"/>
          </p:nvPr>
        </p:nvSpPr>
        <p:spPr>
          <a:xfrm>
            <a:off x="37200" y="0"/>
            <a:ext cx="9144000" cy="685800"/>
          </a:xfrm>
        </p:spPr>
        <p:txBody>
          <a:bodyPr>
            <a:normAutofit/>
          </a:bodyPr>
          <a:lstStyle/>
          <a:p>
            <a:r>
              <a:rPr lang="en-US" b="1" dirty="0"/>
              <a:t>Global set, metadata </a:t>
            </a:r>
            <a:r>
              <a:rPr lang="en-US" sz="2000" dirty="0"/>
              <a:t>[covers 26 fields]</a:t>
            </a:r>
            <a:endParaRPr lang="en-US" b="1" dirty="0"/>
          </a:p>
        </p:txBody>
      </p:sp>
      <p:pic>
        <p:nvPicPr>
          <p:cNvPr id="5" name="Picture 4">
            <a:extLst>
              <a:ext uri="{FF2B5EF4-FFF2-40B4-BE49-F238E27FC236}">
                <a16:creationId xmlns:a16="http://schemas.microsoft.com/office/drawing/2014/main" id="{40B31E73-6539-97CB-BD62-72226C99A746}"/>
              </a:ext>
            </a:extLst>
          </p:cNvPr>
          <p:cNvPicPr>
            <a:picLocks noChangeAspect="1"/>
          </p:cNvPicPr>
          <p:nvPr/>
        </p:nvPicPr>
        <p:blipFill>
          <a:blip r:embed="rId3"/>
          <a:stretch>
            <a:fillRect/>
          </a:stretch>
        </p:blipFill>
        <p:spPr>
          <a:xfrm>
            <a:off x="452204" y="838200"/>
            <a:ext cx="8005996" cy="5034698"/>
          </a:xfrm>
          <a:prstGeom prst="rect">
            <a:avLst/>
          </a:prstGeom>
        </p:spPr>
      </p:pic>
    </p:spTree>
    <p:extLst>
      <p:ext uri="{BB962C8B-B14F-4D97-AF65-F5344CB8AC3E}">
        <p14:creationId xmlns:p14="http://schemas.microsoft.com/office/powerpoint/2010/main" val="137100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4DA7-DEEA-7383-B277-A78FB565ACF5}"/>
              </a:ext>
            </a:extLst>
          </p:cNvPr>
          <p:cNvSpPr>
            <a:spLocks noGrp="1"/>
          </p:cNvSpPr>
          <p:nvPr>
            <p:ph type="title"/>
          </p:nvPr>
        </p:nvSpPr>
        <p:spPr/>
        <p:txBody>
          <a:bodyPr/>
          <a:lstStyle/>
          <a:p>
            <a:r>
              <a:rPr lang="en-US" b="1" dirty="0"/>
              <a:t>Global set, metadata </a:t>
            </a:r>
            <a:r>
              <a:rPr lang="en-US" sz="2000" dirty="0"/>
              <a:t>[covers 26 fields]</a:t>
            </a:r>
            <a:endParaRPr lang="en-US" dirty="0"/>
          </a:p>
        </p:txBody>
      </p:sp>
      <p:sp>
        <p:nvSpPr>
          <p:cNvPr id="3" name="Content Placeholder 2">
            <a:extLst>
              <a:ext uri="{FF2B5EF4-FFF2-40B4-BE49-F238E27FC236}">
                <a16:creationId xmlns:a16="http://schemas.microsoft.com/office/drawing/2014/main" id="{9BDAE154-2D73-D375-A7F3-5A767AC183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60F560-E300-45BF-FBEB-7E6830BB477F}"/>
              </a:ext>
            </a:extLst>
          </p:cNvPr>
          <p:cNvPicPr>
            <a:picLocks noChangeAspect="1"/>
          </p:cNvPicPr>
          <p:nvPr/>
        </p:nvPicPr>
        <p:blipFill>
          <a:blip r:embed="rId2"/>
          <a:stretch>
            <a:fillRect/>
          </a:stretch>
        </p:blipFill>
        <p:spPr>
          <a:xfrm>
            <a:off x="304800" y="1504850"/>
            <a:ext cx="8511264" cy="4438749"/>
          </a:xfrm>
          <a:prstGeom prst="rect">
            <a:avLst/>
          </a:prstGeom>
        </p:spPr>
      </p:pic>
    </p:spTree>
    <p:extLst>
      <p:ext uri="{BB962C8B-B14F-4D97-AF65-F5344CB8AC3E}">
        <p14:creationId xmlns:p14="http://schemas.microsoft.com/office/powerpoint/2010/main" val="149291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0D7C-6650-3694-4792-7B6255F2979D}"/>
              </a:ext>
            </a:extLst>
          </p:cNvPr>
          <p:cNvSpPr>
            <a:spLocks noGrp="1"/>
          </p:cNvSpPr>
          <p:nvPr>
            <p:ph type="title"/>
          </p:nvPr>
        </p:nvSpPr>
        <p:spPr>
          <a:xfrm>
            <a:off x="457200" y="-38100"/>
            <a:ext cx="8229600" cy="1143000"/>
          </a:xfrm>
        </p:spPr>
        <p:txBody>
          <a:bodyPr/>
          <a:lstStyle/>
          <a:p>
            <a:r>
              <a:rPr lang="en-US" dirty="0"/>
              <a:t>Outline</a:t>
            </a:r>
          </a:p>
        </p:txBody>
      </p:sp>
      <p:sp>
        <p:nvSpPr>
          <p:cNvPr id="3" name="Content Placeholder 2">
            <a:extLst>
              <a:ext uri="{FF2B5EF4-FFF2-40B4-BE49-F238E27FC236}">
                <a16:creationId xmlns:a16="http://schemas.microsoft.com/office/drawing/2014/main" id="{FCD2B662-4174-C685-736F-DA89C6919FC5}"/>
              </a:ext>
            </a:extLst>
          </p:cNvPr>
          <p:cNvSpPr>
            <a:spLocks noGrp="1"/>
          </p:cNvSpPr>
          <p:nvPr>
            <p:ph idx="1"/>
          </p:nvPr>
        </p:nvSpPr>
        <p:spPr>
          <a:xfrm>
            <a:off x="457200" y="1219200"/>
            <a:ext cx="8458200" cy="5105400"/>
          </a:xfrm>
        </p:spPr>
        <p:txBody>
          <a:bodyPr>
            <a:normAutofit/>
          </a:bodyPr>
          <a:lstStyle/>
          <a:p>
            <a:pPr marL="457200" indent="-457200">
              <a:buFont typeface="+mj-lt"/>
              <a:buAutoNum type="arabicPeriod"/>
            </a:pPr>
            <a:r>
              <a:rPr lang="en-US" dirty="0"/>
              <a:t>Background and UNFCCC</a:t>
            </a:r>
          </a:p>
          <a:p>
            <a:pPr marL="457200" indent="-457200">
              <a:buFont typeface="+mj-lt"/>
              <a:buAutoNum type="arabicPeriod"/>
            </a:pPr>
            <a:r>
              <a:rPr lang="en-US" dirty="0"/>
              <a:t>UN Mandates and frameworks</a:t>
            </a:r>
          </a:p>
          <a:p>
            <a:pPr marL="457200" indent="-457200">
              <a:buFont typeface="+mj-lt"/>
              <a:buAutoNum type="arabicPeriod"/>
            </a:pPr>
            <a:r>
              <a:rPr lang="en-US" dirty="0"/>
              <a:t>Implementation support</a:t>
            </a:r>
          </a:p>
          <a:p>
            <a:pPr marL="4762" lvl="1" indent="0">
              <a:buNone/>
            </a:pPr>
            <a:r>
              <a:rPr lang="en-US" dirty="0"/>
              <a:t>4.   Next steps</a:t>
            </a:r>
          </a:p>
          <a:p>
            <a:pPr marL="1257300" lvl="2" indent="-457200">
              <a:buFont typeface="+mj-lt"/>
              <a:buAutoNum type="arabicPeriod"/>
            </a:pPr>
            <a:endParaRPr lang="en-US" dirty="0"/>
          </a:p>
        </p:txBody>
      </p:sp>
    </p:spTree>
    <p:extLst>
      <p:ext uri="{BB962C8B-B14F-4D97-AF65-F5344CB8AC3E}">
        <p14:creationId xmlns:p14="http://schemas.microsoft.com/office/powerpoint/2010/main" val="201414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81CA-A292-DDE1-377C-6AFC436B4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7F033-6D8D-BC2E-9329-FEE0FF3742DF}"/>
              </a:ext>
            </a:extLst>
          </p:cNvPr>
          <p:cNvSpPr>
            <a:spLocks noGrp="1"/>
          </p:cNvSpPr>
          <p:nvPr>
            <p:ph type="title"/>
          </p:nvPr>
        </p:nvSpPr>
        <p:spPr>
          <a:xfrm>
            <a:off x="304800" y="0"/>
            <a:ext cx="8534400" cy="1143000"/>
          </a:xfrm>
        </p:spPr>
        <p:txBody>
          <a:bodyPr/>
          <a:lstStyle/>
          <a:p>
            <a:r>
              <a:rPr lang="en-US" dirty="0"/>
              <a:t>Other indicators from the Global Set which may support Net Zero analysis</a:t>
            </a:r>
          </a:p>
        </p:txBody>
      </p:sp>
      <p:graphicFrame>
        <p:nvGraphicFramePr>
          <p:cNvPr id="6" name="Content Placeholder 5">
            <a:extLst>
              <a:ext uri="{FF2B5EF4-FFF2-40B4-BE49-F238E27FC236}">
                <a16:creationId xmlns:a16="http://schemas.microsoft.com/office/drawing/2014/main" id="{FEB703D2-C42C-6C23-F039-39202D5E79F2}"/>
              </a:ext>
            </a:extLst>
          </p:cNvPr>
          <p:cNvGraphicFramePr>
            <a:graphicFrameLocks noGrp="1"/>
          </p:cNvGraphicFramePr>
          <p:nvPr>
            <p:ph idx="1"/>
            <p:extLst>
              <p:ext uri="{D42A27DB-BD31-4B8C-83A1-F6EECF244321}">
                <p14:modId xmlns:p14="http://schemas.microsoft.com/office/powerpoint/2010/main" val="2605007591"/>
              </p:ext>
            </p:extLst>
          </p:nvPr>
        </p:nvGraphicFramePr>
        <p:xfrm>
          <a:off x="76200" y="1066800"/>
          <a:ext cx="9042664" cy="5823782"/>
        </p:xfrm>
        <a:graphic>
          <a:graphicData uri="http://schemas.openxmlformats.org/drawingml/2006/table">
            <a:tbl>
              <a:tblPr>
                <a:tableStyleId>{5C22544A-7EE6-4342-B048-85BDC9FD1C3A}</a:tableStyleId>
              </a:tblPr>
              <a:tblGrid>
                <a:gridCol w="7172127">
                  <a:extLst>
                    <a:ext uri="{9D8B030D-6E8A-4147-A177-3AD203B41FA5}">
                      <a16:colId xmlns:a16="http://schemas.microsoft.com/office/drawing/2014/main" val="1464669077"/>
                    </a:ext>
                  </a:extLst>
                </a:gridCol>
                <a:gridCol w="467634">
                  <a:extLst>
                    <a:ext uri="{9D8B030D-6E8A-4147-A177-3AD203B41FA5}">
                      <a16:colId xmlns:a16="http://schemas.microsoft.com/office/drawing/2014/main" val="2230933202"/>
                    </a:ext>
                  </a:extLst>
                </a:gridCol>
                <a:gridCol w="1402903">
                  <a:extLst>
                    <a:ext uri="{9D8B030D-6E8A-4147-A177-3AD203B41FA5}">
                      <a16:colId xmlns:a16="http://schemas.microsoft.com/office/drawing/2014/main" val="122818996"/>
                    </a:ext>
                  </a:extLst>
                </a:gridCol>
              </a:tblGrid>
              <a:tr h="316709">
                <a:tc>
                  <a:txBody>
                    <a:bodyPr/>
                    <a:lstStyle/>
                    <a:p>
                      <a:pPr algn="l" fontAlgn="b">
                        <a:buNone/>
                      </a:pPr>
                      <a:r>
                        <a:rPr lang="en-US" sz="2000" b="1" u="none" strike="noStrike" dirty="0">
                          <a:effectLst/>
                        </a:rPr>
                        <a:t>Indicator</a:t>
                      </a:r>
                      <a:endParaRPr lang="en-US" sz="2000" b="1" i="0" u="none" strike="noStrike" dirty="0">
                        <a:solidFill>
                          <a:srgbClr val="000000"/>
                        </a:solidFill>
                        <a:effectLst/>
                        <a:latin typeface="Calibri" panose="020F0502020204030204" pitchFamily="34" charset="0"/>
                      </a:endParaRPr>
                    </a:p>
                  </a:txBody>
                  <a:tcPr marL="5254" marR="5254" marT="5254" marB="0" anchor="b"/>
                </a:tc>
                <a:tc>
                  <a:txBody>
                    <a:bodyPr/>
                    <a:lstStyle/>
                    <a:p>
                      <a:pPr algn="l" fontAlgn="b">
                        <a:buNone/>
                      </a:pPr>
                      <a:r>
                        <a:rPr lang="en-US" sz="2000" b="1" u="none" strike="noStrike" dirty="0">
                          <a:effectLst/>
                        </a:rPr>
                        <a:t>Tier</a:t>
                      </a:r>
                      <a:endParaRPr lang="en-US" sz="2000" b="1" i="0" u="none" strike="noStrike" dirty="0">
                        <a:solidFill>
                          <a:srgbClr val="000000"/>
                        </a:solidFill>
                        <a:effectLst/>
                        <a:latin typeface="Calibri" panose="020F0502020204030204" pitchFamily="34" charset="0"/>
                      </a:endParaRPr>
                    </a:p>
                  </a:txBody>
                  <a:tcPr marL="5254" marR="5254" marT="5254" marB="0" anchor="b"/>
                </a:tc>
                <a:tc>
                  <a:txBody>
                    <a:bodyPr/>
                    <a:lstStyle/>
                    <a:p>
                      <a:pPr algn="l" fontAlgn="b">
                        <a:buNone/>
                      </a:pPr>
                      <a:r>
                        <a:rPr lang="en-US" sz="2000" b="1" u="none" strike="noStrike" dirty="0">
                          <a:effectLst/>
                        </a:rPr>
                        <a:t>Method</a:t>
                      </a:r>
                      <a:endParaRPr lang="en-US" sz="2000" b="1" i="0" u="none" strike="noStrike" dirty="0">
                        <a:solidFill>
                          <a:srgbClr val="000000"/>
                        </a:solidFill>
                        <a:effectLst/>
                        <a:latin typeface="Calibri" panose="020F0502020204030204" pitchFamily="34" charset="0"/>
                      </a:endParaRPr>
                    </a:p>
                  </a:txBody>
                  <a:tcPr marL="5254" marR="5254" marT="5254" marB="0" anchor="b"/>
                </a:tc>
                <a:extLst>
                  <a:ext uri="{0D108BD9-81ED-4DB2-BD59-A6C34878D82A}">
                    <a16:rowId xmlns:a16="http://schemas.microsoft.com/office/drawing/2014/main" val="1495156168"/>
                  </a:ext>
                </a:extLst>
              </a:tr>
              <a:tr h="285575">
                <a:tc>
                  <a:txBody>
                    <a:bodyPr/>
                    <a:lstStyle/>
                    <a:p>
                      <a:pPr algn="l" fontAlgn="ctr">
                        <a:buNone/>
                      </a:pPr>
                      <a:r>
                        <a:rPr lang="en-US" sz="1800" u="sng" strike="noStrike" dirty="0">
                          <a:effectLst/>
                          <a:highlight>
                            <a:srgbClr val="FFFF00"/>
                          </a:highlight>
                          <a:hlinkClick r:id="rId2"/>
                        </a:rPr>
                        <a:t>Intensity of use of forest resources </a:t>
                      </a:r>
                      <a:r>
                        <a:rPr lang="en-US" sz="1800" u="sng" strike="noStrike" dirty="0">
                          <a:effectLst/>
                          <a:highlight>
                            <a:srgbClr val="FFFF00"/>
                          </a:highlight>
                        </a:rPr>
                        <a:t>(DRIVERS)</a:t>
                      </a:r>
                      <a:endParaRPr lang="en-US" sz="1800" b="0" i="0" u="sng" strike="noStrike" dirty="0">
                        <a:solidFill>
                          <a:srgbClr val="0563C1"/>
                        </a:solidFill>
                        <a:effectLst/>
                        <a:highlight>
                          <a:srgbClr val="FF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3351845455"/>
                  </a:ext>
                </a:extLst>
              </a:tr>
              <a:tr h="285575">
                <a:tc>
                  <a:txBody>
                    <a:bodyPr/>
                    <a:lstStyle/>
                    <a:p>
                      <a:pPr algn="l" fontAlgn="ctr">
                        <a:buNone/>
                      </a:pPr>
                      <a:r>
                        <a:rPr lang="en-US" sz="1800" u="sng" strike="noStrike" dirty="0">
                          <a:effectLst/>
                          <a:highlight>
                            <a:srgbClr val="FFFF00"/>
                          </a:highlight>
                          <a:hlinkClick r:id="rId2"/>
                        </a:rPr>
                        <a:t>Deforested area as a proportion of total forest area</a:t>
                      </a:r>
                      <a:endParaRPr lang="en-US" sz="1800" b="0" i="0" u="sng" strike="noStrike" dirty="0">
                        <a:solidFill>
                          <a:srgbClr val="0563C1"/>
                        </a:solidFill>
                        <a:effectLst/>
                        <a:highlight>
                          <a:srgbClr val="FF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3327360590"/>
                  </a:ext>
                </a:extLst>
              </a:tr>
              <a:tr h="583723">
                <a:tc>
                  <a:txBody>
                    <a:bodyPr/>
                    <a:lstStyle/>
                    <a:p>
                      <a:pPr algn="l" fontAlgn="ctr">
                        <a:buNone/>
                      </a:pPr>
                      <a:r>
                        <a:rPr lang="en-US" sz="1800" u="sng" strike="noStrike" dirty="0">
                          <a:effectLst/>
                          <a:highlight>
                            <a:srgbClr val="00FF00"/>
                          </a:highlight>
                          <a:hlinkClick r:id="rId2"/>
                        </a:rPr>
                        <a:t>Forest area as a proportion of total land area</a:t>
                      </a:r>
                      <a:r>
                        <a:rPr lang="en-US" sz="1800" u="sng" strike="noStrike" dirty="0">
                          <a:effectLst/>
                          <a:highlight>
                            <a:srgbClr val="00FF00"/>
                          </a:highlight>
                        </a:rPr>
                        <a:t> (IMPACTS)</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SDG; SEEA-CF</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4239621383"/>
                  </a:ext>
                </a:extLst>
              </a:tr>
              <a:tr h="390995">
                <a:tc>
                  <a:txBody>
                    <a:bodyPr/>
                    <a:lstStyle/>
                    <a:p>
                      <a:pPr algn="l" fontAlgn="ctr">
                        <a:buNone/>
                      </a:pPr>
                      <a:r>
                        <a:rPr lang="en-US" sz="1800" u="sng" strike="noStrike" dirty="0">
                          <a:effectLst/>
                          <a:highlight>
                            <a:srgbClr val="00FF00"/>
                          </a:highlight>
                          <a:hlinkClick r:id="rId2"/>
                        </a:rPr>
                        <a:t>Reduction in the extent of natural and semi-natural ecosystems </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SEEA-EA</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2056965406"/>
                  </a:ext>
                </a:extLst>
              </a:tr>
              <a:tr h="285575">
                <a:tc>
                  <a:txBody>
                    <a:bodyPr/>
                    <a:lstStyle/>
                    <a:p>
                      <a:pPr algn="l" fontAlgn="ctr">
                        <a:buNone/>
                      </a:pPr>
                      <a:r>
                        <a:rPr lang="en-US" sz="1800" u="sng" strike="noStrike" dirty="0">
                          <a:effectLst/>
                          <a:highlight>
                            <a:srgbClr val="00FF00"/>
                          </a:highlight>
                          <a:hlinkClick r:id="rId2"/>
                        </a:rPr>
                        <a:t>Proportion of forest area affected by forest fires</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2977829936"/>
                  </a:ext>
                </a:extLst>
              </a:tr>
              <a:tr h="285575">
                <a:tc>
                  <a:txBody>
                    <a:bodyPr/>
                    <a:lstStyle/>
                    <a:p>
                      <a:pPr algn="l" fontAlgn="ctr">
                        <a:buNone/>
                      </a:pPr>
                      <a:r>
                        <a:rPr lang="en-US" sz="1800" u="sng" strike="noStrike" dirty="0">
                          <a:effectLst/>
                          <a:highlight>
                            <a:srgbClr val="00FF00"/>
                          </a:highlight>
                          <a:hlinkClick r:id="rId2"/>
                        </a:rPr>
                        <a:t>Phytosanitary status of forest </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73330783"/>
                  </a:ext>
                </a:extLst>
              </a:tr>
              <a:tr h="390995">
                <a:tc>
                  <a:txBody>
                    <a:bodyPr/>
                    <a:lstStyle/>
                    <a:p>
                      <a:pPr algn="l" fontAlgn="ctr">
                        <a:buNone/>
                      </a:pPr>
                      <a:r>
                        <a:rPr lang="en-US" sz="1800" u="sng" strike="noStrike" dirty="0">
                          <a:effectLst/>
                          <a:highlight>
                            <a:srgbClr val="00FF00"/>
                          </a:highlight>
                          <a:hlinkClick r:id="rId2"/>
                        </a:rPr>
                        <a:t>Proportion of land that is degraded over total land area</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SDG; UN-ECE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1362660990"/>
                  </a:ext>
                </a:extLst>
              </a:tr>
              <a:tr h="285575">
                <a:tc>
                  <a:txBody>
                    <a:bodyPr/>
                    <a:lstStyle/>
                    <a:p>
                      <a:pPr algn="l" fontAlgn="ctr">
                        <a:buNone/>
                      </a:pPr>
                      <a:r>
                        <a:rPr lang="en-US" sz="1800" u="sng" strike="noStrike" dirty="0">
                          <a:effectLst/>
                          <a:highlight>
                            <a:srgbClr val="00FF00"/>
                          </a:highlight>
                          <a:hlinkClick r:id="rId2"/>
                        </a:rPr>
                        <a:t>Impact on production of wood and non-wood products</a:t>
                      </a:r>
                      <a:endParaRPr lang="en-US" sz="1800" b="0" i="0" u="sng" strike="noStrike" dirty="0">
                        <a:solidFill>
                          <a:srgbClr val="0563C1"/>
                        </a:solidFill>
                        <a:effectLst/>
                        <a:highlight>
                          <a:srgbClr val="00FF00"/>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1006936443"/>
                  </a:ext>
                </a:extLst>
              </a:tr>
              <a:tr h="390995">
                <a:tc>
                  <a:txBody>
                    <a:bodyPr/>
                    <a:lstStyle/>
                    <a:p>
                      <a:pPr algn="l" fontAlgn="ctr">
                        <a:buNone/>
                      </a:pPr>
                      <a:r>
                        <a:rPr lang="en-US" sz="1800" u="sng" strike="noStrike" dirty="0">
                          <a:effectLst/>
                          <a:highlight>
                            <a:srgbClr val="00FFFF"/>
                          </a:highlight>
                          <a:hlinkClick r:id="rId2"/>
                        </a:rPr>
                        <a:t>Ecosystem carbon stocks</a:t>
                      </a:r>
                      <a:r>
                        <a:rPr lang="en-US" sz="1800" u="sng" strike="noStrike" dirty="0">
                          <a:effectLst/>
                          <a:highlight>
                            <a:srgbClr val="00FFFF"/>
                          </a:highlight>
                        </a:rPr>
                        <a:t> (VULNERABILITY)</a:t>
                      </a:r>
                      <a:endParaRPr lang="en-US" sz="1800" b="0" i="0" u="sng" strike="noStrike" dirty="0">
                        <a:solidFill>
                          <a:srgbClr val="0563C1"/>
                        </a:solidFill>
                        <a:effectLst/>
                        <a:highlight>
                          <a:srgbClr val="00FFFF"/>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SEEA-EA</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2363737781"/>
                  </a:ext>
                </a:extLst>
              </a:tr>
              <a:tr h="583723">
                <a:tc>
                  <a:txBody>
                    <a:bodyPr/>
                    <a:lstStyle/>
                    <a:p>
                      <a:pPr algn="l" fontAlgn="ctr">
                        <a:buNone/>
                      </a:pPr>
                      <a:r>
                        <a:rPr lang="en-US" sz="1800" u="sng" strike="noStrike" dirty="0">
                          <a:effectLst/>
                          <a:highlight>
                            <a:srgbClr val="FF00FF"/>
                          </a:highlight>
                          <a:hlinkClick r:id="rId2"/>
                        </a:rPr>
                        <a:t>Increase in forest area</a:t>
                      </a:r>
                      <a:r>
                        <a:rPr lang="en-US" sz="1800" u="sng" strike="noStrike" dirty="0">
                          <a:effectLst/>
                          <a:highlight>
                            <a:srgbClr val="FF00FF"/>
                          </a:highlight>
                        </a:rPr>
                        <a:t> (MITIGATION)</a:t>
                      </a:r>
                      <a:endParaRPr lang="en-US" sz="1800" b="0" i="0" u="sng" strike="noStrike" dirty="0">
                        <a:solidFill>
                          <a:srgbClr val="0563C1"/>
                        </a:solidFill>
                        <a:effectLst/>
                        <a:highlight>
                          <a:srgbClr val="FF00FF"/>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SEEA-CF; FDES</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4007434456"/>
                  </a:ext>
                </a:extLst>
              </a:tr>
              <a:tr h="390995">
                <a:tc>
                  <a:txBody>
                    <a:bodyPr/>
                    <a:lstStyle/>
                    <a:p>
                      <a:pPr algn="l" fontAlgn="ctr">
                        <a:buNone/>
                      </a:pPr>
                      <a:r>
                        <a:rPr lang="en-US" sz="1800" u="sng" strike="noStrike" dirty="0">
                          <a:effectLst/>
                          <a:highlight>
                            <a:srgbClr val="99CCFF"/>
                          </a:highlight>
                          <a:hlinkClick r:id="rId2"/>
                        </a:rPr>
                        <a:t>Nature-based adaptation</a:t>
                      </a:r>
                      <a:r>
                        <a:rPr lang="en-US" sz="1800" u="sng" strike="noStrike" dirty="0">
                          <a:effectLst/>
                          <a:highlight>
                            <a:srgbClr val="99CCFF"/>
                          </a:highlight>
                        </a:rPr>
                        <a:t> (ADAPTATION)</a:t>
                      </a:r>
                      <a:endParaRPr lang="en-US" sz="1800" b="0" i="0" u="sng" strike="noStrike" dirty="0">
                        <a:solidFill>
                          <a:srgbClr val="0563C1"/>
                        </a:solidFill>
                        <a:effectLst/>
                        <a:highlight>
                          <a:srgbClr val="99CCFF"/>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SEEA-EA</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1450624766"/>
                  </a:ext>
                </a:extLst>
              </a:tr>
              <a:tr h="565782">
                <a:tc>
                  <a:txBody>
                    <a:bodyPr/>
                    <a:lstStyle/>
                    <a:p>
                      <a:pPr algn="l" fontAlgn="ctr">
                        <a:buNone/>
                      </a:pPr>
                      <a:r>
                        <a:rPr lang="en-US" sz="1800" u="sng" strike="noStrike" dirty="0">
                          <a:effectLst/>
                          <a:highlight>
                            <a:srgbClr val="99CCFF"/>
                          </a:highlight>
                          <a:hlinkClick r:id="rId2"/>
                        </a:rPr>
                        <a:t>Proportion of important sites for terrestrial and freshwater biodiversity that are covered by protected areas, by ecosystem type</a:t>
                      </a:r>
                      <a:endParaRPr lang="en-US" sz="1800" b="0" i="0" u="sng" strike="noStrike" dirty="0">
                        <a:solidFill>
                          <a:srgbClr val="0563C1"/>
                        </a:solidFill>
                        <a:effectLst/>
                        <a:highlight>
                          <a:srgbClr val="99CCFF"/>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SDG </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1570931972"/>
                  </a:ext>
                </a:extLst>
              </a:tr>
              <a:tr h="390995">
                <a:tc>
                  <a:txBody>
                    <a:bodyPr/>
                    <a:lstStyle/>
                    <a:p>
                      <a:pPr algn="l" fontAlgn="ctr">
                        <a:buNone/>
                      </a:pPr>
                      <a:r>
                        <a:rPr lang="en-US" sz="1800" u="sng" strike="noStrike" dirty="0">
                          <a:effectLst/>
                          <a:highlight>
                            <a:srgbClr val="99CCFF"/>
                          </a:highlight>
                          <a:hlinkClick r:id="rId2"/>
                        </a:rPr>
                        <a:t>Proportion of degraded area of ecosystems that has been restored</a:t>
                      </a:r>
                      <a:endParaRPr lang="en-US" sz="1800" b="0" i="0" u="sng" strike="noStrike" dirty="0">
                        <a:solidFill>
                          <a:srgbClr val="0563C1"/>
                        </a:solidFill>
                        <a:effectLst/>
                        <a:highlight>
                          <a:srgbClr val="99CCFF"/>
                        </a:highlight>
                        <a:latin typeface="Calibri" panose="020F0502020204030204" pitchFamily="34" charset="0"/>
                      </a:endParaRPr>
                    </a:p>
                  </a:txBody>
                  <a:tcPr marL="5254" marR="5254" marT="5254" marB="0" anchor="ctr"/>
                </a:tc>
                <a:tc>
                  <a:txBody>
                    <a:bodyPr/>
                    <a:lstStyle/>
                    <a:p>
                      <a:pPr algn="l" fontAlgn="ctr">
                        <a:buNone/>
                      </a:pP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SEEA-EA</a:t>
                      </a:r>
                      <a:endParaRPr lang="en-US" sz="1800" b="0" i="0" u="none" strike="noStrike">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1008191655"/>
                  </a:ext>
                </a:extLst>
              </a:tr>
              <a:tr h="390995">
                <a:tc>
                  <a:txBody>
                    <a:bodyPr/>
                    <a:lstStyle/>
                    <a:p>
                      <a:pPr algn="l" fontAlgn="ctr">
                        <a:buNone/>
                      </a:pPr>
                      <a:r>
                        <a:rPr lang="en-US" sz="1800" u="sng" strike="noStrike" dirty="0">
                          <a:effectLst/>
                          <a:highlight>
                            <a:srgbClr val="99CCFF"/>
                          </a:highlight>
                          <a:hlinkClick r:id="rId2"/>
                        </a:rPr>
                        <a:t>Progress towards sustainable forest management</a:t>
                      </a:r>
                      <a:endParaRPr lang="en-US" sz="1800" b="0" i="0" u="sng" strike="noStrike" dirty="0">
                        <a:solidFill>
                          <a:srgbClr val="0563C1"/>
                        </a:solidFill>
                        <a:effectLst/>
                        <a:highlight>
                          <a:srgbClr val="99CCFF"/>
                        </a:highlight>
                        <a:latin typeface="Calibri" panose="020F0502020204030204" pitchFamily="34" charset="0"/>
                      </a:endParaRPr>
                    </a:p>
                  </a:txBody>
                  <a:tcPr marL="5254" marR="5254" marT="5254" marB="0" anchor="ctr"/>
                </a:tc>
                <a:tc>
                  <a:txBody>
                    <a:bodyPr/>
                    <a:lstStyle/>
                    <a:p>
                      <a:pPr algn="l" fontAlgn="ctr">
                        <a:buNone/>
                      </a:pP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254" marR="5254" marT="5254" marB="0" anchor="ctr"/>
                </a:tc>
                <a:tc>
                  <a:txBody>
                    <a:bodyPr/>
                    <a:lstStyle/>
                    <a:p>
                      <a:pPr algn="l" fontAlgn="ctr">
                        <a:buNone/>
                      </a:pPr>
                      <a:r>
                        <a:rPr lang="en-US" sz="1800" u="none" strike="noStrike" dirty="0">
                          <a:effectLst/>
                        </a:rPr>
                        <a:t>SDG; GBMF</a:t>
                      </a:r>
                      <a:endParaRPr lang="en-US" sz="1800" b="0" i="0" u="none" strike="noStrike" dirty="0">
                        <a:solidFill>
                          <a:srgbClr val="000000"/>
                        </a:solidFill>
                        <a:effectLst/>
                        <a:latin typeface="Calibri" panose="020F0502020204030204" pitchFamily="34" charset="0"/>
                      </a:endParaRPr>
                    </a:p>
                  </a:txBody>
                  <a:tcPr marL="5254" marR="5254" marT="5254" marB="0" anchor="ctr"/>
                </a:tc>
                <a:extLst>
                  <a:ext uri="{0D108BD9-81ED-4DB2-BD59-A6C34878D82A}">
                    <a16:rowId xmlns:a16="http://schemas.microsoft.com/office/drawing/2014/main" val="81365449"/>
                  </a:ext>
                </a:extLst>
              </a:tr>
            </a:tbl>
          </a:graphicData>
        </a:graphic>
      </p:graphicFrame>
    </p:spTree>
    <p:extLst>
      <p:ext uri="{BB962C8B-B14F-4D97-AF65-F5344CB8AC3E}">
        <p14:creationId xmlns:p14="http://schemas.microsoft.com/office/powerpoint/2010/main" val="324337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0DFF-3FA5-2A32-D6D7-F3A7D6D1B0B0}"/>
              </a:ext>
            </a:extLst>
          </p:cNvPr>
          <p:cNvSpPr>
            <a:spLocks noGrp="1"/>
          </p:cNvSpPr>
          <p:nvPr>
            <p:ph type="title"/>
          </p:nvPr>
        </p:nvSpPr>
        <p:spPr/>
        <p:txBody>
          <a:bodyPr/>
          <a:lstStyle/>
          <a:p>
            <a:r>
              <a:rPr lang="en-US" dirty="0"/>
              <a:t> Next steps</a:t>
            </a:r>
          </a:p>
        </p:txBody>
      </p:sp>
      <p:sp>
        <p:nvSpPr>
          <p:cNvPr id="3" name="Content Placeholder 2">
            <a:extLst>
              <a:ext uri="{FF2B5EF4-FFF2-40B4-BE49-F238E27FC236}">
                <a16:creationId xmlns:a16="http://schemas.microsoft.com/office/drawing/2014/main" id="{50D27C91-B22E-0200-7259-ACC936BD6DF1}"/>
              </a:ext>
            </a:extLst>
          </p:cNvPr>
          <p:cNvSpPr>
            <a:spLocks noGrp="1"/>
          </p:cNvSpPr>
          <p:nvPr>
            <p:ph idx="1"/>
          </p:nvPr>
        </p:nvSpPr>
        <p:spPr>
          <a:xfrm>
            <a:off x="228600" y="1676400"/>
            <a:ext cx="8610600" cy="4648200"/>
          </a:xfrm>
        </p:spPr>
        <p:txBody>
          <a:bodyPr>
            <a:normAutofit fontScale="92500" lnSpcReduction="10000"/>
          </a:bodyPr>
          <a:lstStyle/>
          <a:p>
            <a:pPr marL="0" indent="0">
              <a:buNone/>
            </a:pPr>
            <a:r>
              <a:rPr lang="en-US" sz="2000" dirty="0"/>
              <a:t>Related work:</a:t>
            </a:r>
          </a:p>
          <a:p>
            <a:pPr marL="0" indent="0">
              <a:buNone/>
            </a:pPr>
            <a:r>
              <a:rPr lang="en-US" b="1" dirty="0"/>
              <a:t>Integrity Matters: Net-Zero Emissions Commitments of Non-State Entities: </a:t>
            </a:r>
            <a:r>
              <a:rPr lang="en-US" dirty="0">
                <a:hlinkClick r:id="rId3"/>
              </a:rPr>
              <a:t>Integrity Matters: Net-Zero Emissions Commitments of Non-State Entities | United Nations</a:t>
            </a:r>
            <a:endParaRPr lang="en-US" dirty="0"/>
          </a:p>
          <a:p>
            <a:pPr marL="0" indent="0">
              <a:buNone/>
            </a:pPr>
            <a:endParaRPr lang="en-US" b="1" dirty="0"/>
          </a:p>
          <a:p>
            <a:pPr marL="0" indent="0">
              <a:buNone/>
            </a:pPr>
            <a:r>
              <a:rPr lang="en-US" dirty="0">
                <a:hlinkClick r:id="rId4"/>
              </a:rPr>
              <a:t>Which countries have already reached net zero emissions? | World Economic Forum</a:t>
            </a:r>
            <a:endParaRPr lang="en-US" dirty="0"/>
          </a:p>
          <a:p>
            <a:pPr marL="0" indent="0">
              <a:buNone/>
            </a:pPr>
            <a:endParaRPr lang="en-US" b="1" dirty="0"/>
          </a:p>
          <a:p>
            <a:pPr marL="0" indent="0">
              <a:buNone/>
            </a:pPr>
            <a:r>
              <a:rPr lang="en-US" sz="2000" b="1" dirty="0"/>
              <a:t>Key messages: </a:t>
            </a:r>
          </a:p>
          <a:p>
            <a:pPr marL="457200" indent="-457200">
              <a:buAutoNum type="arabicPeriod"/>
            </a:pPr>
            <a:r>
              <a:rPr lang="en-US" sz="2000" dirty="0"/>
              <a:t>Official statistics as best tool to fight greenwash misinformation; </a:t>
            </a:r>
          </a:p>
          <a:p>
            <a:pPr marL="457200" indent="-457200">
              <a:buAutoNum type="arabicPeriod"/>
            </a:pPr>
            <a:r>
              <a:rPr lang="en-US" sz="2000" dirty="0"/>
              <a:t>The Global Set helps by linking all the relevant statistical frameworks (also as tier 3 it offers indicators not yet in any framework); </a:t>
            </a:r>
          </a:p>
          <a:p>
            <a:pPr marL="457200" indent="-457200">
              <a:buAutoNum type="arabicPeriod"/>
            </a:pPr>
            <a:r>
              <a:rPr lang="en-US" sz="2000" dirty="0"/>
              <a:t>The EG-ECCS can offer inputs into this process based on the experiences of about 40 countries taking part</a:t>
            </a:r>
          </a:p>
          <a:p>
            <a:pPr marL="0" indent="0">
              <a:buNone/>
            </a:pPr>
            <a:endParaRPr lang="en-US" sz="2000" dirty="0"/>
          </a:p>
          <a:p>
            <a:pPr marL="0" indent="0">
              <a:buNone/>
            </a:pPr>
            <a:endParaRPr lang="en-US" b="1" dirty="0"/>
          </a:p>
          <a:p>
            <a:pPr marL="0" indent="0">
              <a:buNone/>
            </a:pPr>
            <a:endParaRPr lang="en-US" b="1" dirty="0"/>
          </a:p>
          <a:p>
            <a:pPr marL="0" indent="0">
              <a:buNone/>
            </a:pPr>
            <a:endParaRPr lang="en-US" b="1" dirty="0"/>
          </a:p>
          <a:p>
            <a:pPr marL="0" indent="0">
              <a:buNone/>
            </a:pPr>
            <a:endParaRPr lang="en-US" sz="2000" dirty="0"/>
          </a:p>
        </p:txBody>
      </p:sp>
    </p:spTree>
    <p:extLst>
      <p:ext uri="{BB962C8B-B14F-4D97-AF65-F5344CB8AC3E}">
        <p14:creationId xmlns:p14="http://schemas.microsoft.com/office/powerpoint/2010/main" val="400929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907177" y="22412"/>
            <a:ext cx="517724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chemeClr val="tx1"/>
              </a:buClr>
              <a:buChar char="•"/>
              <a:defRPr sz="2400">
                <a:solidFill>
                  <a:schemeClr val="tx1"/>
                </a:solidFill>
                <a:latin typeface="Arial" pitchFamily="34" charset="0"/>
              </a:defRPr>
            </a:lvl1pPr>
            <a:lvl2pPr marL="742950" indent="-285750" algn="l" eaLnBrk="0" hangingPunct="0">
              <a:spcBef>
                <a:spcPct val="20000"/>
              </a:spcBef>
              <a:buClr>
                <a:schemeClr val="tx1"/>
              </a:buClr>
              <a:buChar char="•"/>
              <a:defRPr sz="2400">
                <a:solidFill>
                  <a:schemeClr val="tx1"/>
                </a:solidFill>
                <a:latin typeface="Arial" pitchFamily="34" charset="0"/>
              </a:defRPr>
            </a:lvl2pPr>
            <a:lvl3pPr marL="1143000" indent="-228600" algn="l" eaLnBrk="0" hangingPunct="0">
              <a:spcBef>
                <a:spcPct val="20000"/>
              </a:spcBef>
              <a:buClr>
                <a:schemeClr val="tx1"/>
              </a:buClr>
              <a:buChar char="•"/>
              <a:defRPr sz="2400">
                <a:solidFill>
                  <a:schemeClr val="tx1"/>
                </a:solidFill>
                <a:latin typeface="Arial" pitchFamily="34" charset="0"/>
              </a:defRPr>
            </a:lvl3pPr>
            <a:lvl4pPr marL="1600200" indent="-228600" algn="l" eaLnBrk="0" hangingPunct="0">
              <a:spcBef>
                <a:spcPct val="20000"/>
              </a:spcBef>
              <a:buClr>
                <a:schemeClr val="tx1"/>
              </a:buClr>
              <a:buChar char="•"/>
              <a:defRPr sz="2400">
                <a:solidFill>
                  <a:schemeClr val="tx1"/>
                </a:solidFill>
                <a:latin typeface="Arial" pitchFamily="34" charset="0"/>
              </a:defRPr>
            </a:lvl4pPr>
            <a:lvl5pPr marL="2057400" indent="-228600" algn="l" eaLnBrk="0" hangingPunct="0">
              <a:spcBef>
                <a:spcPct val="20000"/>
              </a:spcBef>
              <a:buClr>
                <a:schemeClr val="tx1"/>
              </a:buClr>
              <a:buChar char="•"/>
              <a:defRPr sz="24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
                <a:prstClr val="black"/>
              </a:buClr>
              <a:buSzTx/>
              <a:buFontTx/>
              <a:buNone/>
              <a:tabLst/>
              <a:defRPr/>
            </a:pPr>
            <a:r>
              <a:rPr kumimoji="0" lang="en-US" altLang="en-US" sz="2400" b="1" i="0" u="none" strike="noStrike" kern="1200" cap="none" spc="0" normalizeH="0" baseline="0" noProof="0" dirty="0">
                <a:ln>
                  <a:noFill/>
                </a:ln>
                <a:solidFill>
                  <a:srgbClr val="008080"/>
                </a:solidFill>
                <a:effectLst/>
                <a:uLnTx/>
                <a:uFillTx/>
                <a:latin typeface="Calibri"/>
                <a:ea typeface="+mn-ea"/>
                <a:cs typeface="Arial" pitchFamily="34" charset="0"/>
              </a:rPr>
              <a:t>Thank you for your attention!</a:t>
            </a:r>
          </a:p>
        </p:txBody>
      </p:sp>
      <p:pic>
        <p:nvPicPr>
          <p:cNvPr id="39939" name="Picture 4"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08446"/>
            <a:ext cx="62484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p:cNvSpPr>
            <a:spLocks noChangeArrowheads="1"/>
          </p:cNvSpPr>
          <p:nvPr/>
        </p:nvSpPr>
        <p:spPr bwMode="auto">
          <a:xfrm>
            <a:off x="330934" y="2514600"/>
            <a:ext cx="8482131" cy="1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tx1"/>
              </a:buClr>
              <a:buChar char="•"/>
              <a:defRPr sz="2400">
                <a:solidFill>
                  <a:schemeClr val="tx1"/>
                </a:solidFill>
                <a:latin typeface="Arial" pitchFamily="34" charset="0"/>
              </a:defRPr>
            </a:lvl1pPr>
            <a:lvl2pPr marL="742950" indent="-285750" algn="l" eaLnBrk="0" hangingPunct="0">
              <a:spcBef>
                <a:spcPct val="20000"/>
              </a:spcBef>
              <a:buClr>
                <a:schemeClr val="tx1"/>
              </a:buClr>
              <a:buChar char="•"/>
              <a:defRPr sz="2400">
                <a:solidFill>
                  <a:schemeClr val="tx1"/>
                </a:solidFill>
                <a:latin typeface="Arial" pitchFamily="34" charset="0"/>
              </a:defRPr>
            </a:lvl2pPr>
            <a:lvl3pPr marL="1143000" indent="-228600" algn="l" eaLnBrk="0" hangingPunct="0">
              <a:spcBef>
                <a:spcPct val="20000"/>
              </a:spcBef>
              <a:buClr>
                <a:schemeClr val="tx1"/>
              </a:buClr>
              <a:buChar char="•"/>
              <a:defRPr sz="2400">
                <a:solidFill>
                  <a:schemeClr val="tx1"/>
                </a:solidFill>
                <a:latin typeface="Arial" pitchFamily="34" charset="0"/>
              </a:defRPr>
            </a:lvl3pPr>
            <a:lvl4pPr marL="1600200" indent="-228600" algn="l" eaLnBrk="0" hangingPunct="0">
              <a:spcBef>
                <a:spcPct val="20000"/>
              </a:spcBef>
              <a:buClr>
                <a:schemeClr val="tx1"/>
              </a:buClr>
              <a:buChar char="•"/>
              <a:defRPr sz="2400">
                <a:solidFill>
                  <a:schemeClr val="tx1"/>
                </a:solidFill>
                <a:latin typeface="Arial" pitchFamily="34" charset="0"/>
              </a:defRPr>
            </a:lvl4pPr>
            <a:lvl5pPr marL="2057400" indent="-228600" algn="l" eaLnBrk="0" hangingPunct="0">
              <a:spcBef>
                <a:spcPct val="20000"/>
              </a:spcBef>
              <a:buClr>
                <a:schemeClr val="tx1"/>
              </a:buClr>
              <a:buChar char="•"/>
              <a:defRPr sz="24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
                <a:prstClr val="black"/>
              </a:buClr>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
                <a:prstClr val="black"/>
              </a:buClr>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more information please contact the Environment Statistics Section </a:t>
            </a:r>
            <a:b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the United Nations Statistics Division:</a:t>
            </a:r>
            <a:b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b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E-mail: </a:t>
            </a: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envstats@un.org</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
                <a:prstClr val="black"/>
              </a:buClr>
              <a:buSzTx/>
              <a:buFontTx/>
              <a:buNone/>
              <a:tabLst/>
              <a:defRPr/>
            </a:pPr>
            <a:br>
              <a:rPr kumimoji="0" lang="en-US" altLang="en-US" sz="1800" b="0"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rPr>
            </a:b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Website: </a:t>
            </a: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https://unstats.un.org/unsd/envstats/</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
                <a:prstClr val="black"/>
              </a:buClr>
              <a:buSzTx/>
              <a:buFontTx/>
              <a:buNone/>
              <a:tabLst/>
              <a:defRPr/>
            </a:pPr>
            <a:endParaRPr lang="en-US" altLang="en-US" sz="1800" dirty="0">
              <a:solidFill>
                <a:prstClr val="black"/>
              </a:solidFill>
              <a:cs typeface="Arial" pitchFamily="34" charset="0"/>
            </a:endParaRPr>
          </a:p>
          <a:p>
            <a:pPr lvl="0" algn="ctr" fontAlgn="base">
              <a:spcBef>
                <a:spcPct val="0"/>
              </a:spcBef>
              <a:spcAft>
                <a:spcPct val="0"/>
              </a:spcAft>
              <a:buClr>
                <a:prstClr val="black"/>
              </a:buClr>
              <a:buNone/>
              <a:defRPr/>
            </a:pPr>
            <a:r>
              <a:rPr lang="en-US" altLang="en-US" sz="1800" dirty="0">
                <a:solidFill>
                  <a:prstClr val="black"/>
                </a:solidFill>
                <a:cs typeface="Arial" pitchFamily="34" charset="0"/>
              </a:rPr>
              <a:t>Climate Change Statistics Website </a:t>
            </a:r>
            <a:r>
              <a:rPr lang="en-US" sz="1800" dirty="0">
                <a:hlinkClick r:id="rId6"/>
              </a:rPr>
              <a:t>https://unstats.un.org/unsd/envstats/climatechange.cshtml</a:t>
            </a:r>
            <a:r>
              <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lvl="0" algn="ctr" fontAlgn="base">
              <a:spcBef>
                <a:spcPct val="0"/>
              </a:spcBef>
              <a:spcAft>
                <a:spcPct val="0"/>
              </a:spcAft>
              <a:buClr>
                <a:prstClr val="black"/>
              </a:buClr>
              <a:buNone/>
              <a:defRPr/>
            </a:pPr>
            <a:r>
              <a:rPr lang="en-US" altLang="en-US" sz="1800" dirty="0">
                <a:solidFill>
                  <a:prstClr val="black"/>
                </a:solidFill>
                <a:cs typeface="Arial" pitchFamily="34" charset="0"/>
              </a:rPr>
              <a:t>and </a:t>
            </a:r>
          </a:p>
          <a:p>
            <a:pPr lvl="0" algn="ctr" fontAlgn="base">
              <a:spcBef>
                <a:spcPct val="0"/>
              </a:spcBef>
              <a:spcAft>
                <a:spcPct val="0"/>
              </a:spcAft>
              <a:buClr>
                <a:prstClr val="black"/>
              </a:buClr>
              <a:buNone/>
              <a:defRPr/>
            </a:pPr>
            <a:r>
              <a:rPr lang="en-US" altLang="en-US" sz="1800" dirty="0">
                <a:solidFill>
                  <a:prstClr val="black"/>
                </a:solidFill>
                <a:cs typeface="Arial" pitchFamily="34" charset="0"/>
                <a:hlinkClick r:id="rId7"/>
              </a:rPr>
              <a:t>https://unstats.un.org/unsd/envstats/ClimateChange_StatAndInd_global.cshtml</a:t>
            </a:r>
            <a:r>
              <a:rPr lang="en-US" altLang="en-US" sz="1800" dirty="0">
                <a:solidFill>
                  <a:prstClr val="black"/>
                </a:solidFill>
                <a:cs typeface="Arial" pitchFamily="34" charset="0"/>
              </a:rPr>
              <a:t> </a:t>
            </a:r>
          </a:p>
          <a:p>
            <a:pPr lvl="0" algn="ctr" fontAlgn="base">
              <a:spcBef>
                <a:spcPct val="0"/>
              </a:spcBef>
              <a:spcAft>
                <a:spcPct val="0"/>
              </a:spcAft>
              <a:buClr>
                <a:prstClr val="black"/>
              </a:buClr>
              <a:buNone/>
              <a:defRPr/>
            </a:pPr>
            <a:br>
              <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1068-849A-C217-10D7-4DE11CEC947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57A4F0-0CEE-E4FC-F500-A31D17807FEA}"/>
              </a:ext>
            </a:extLst>
          </p:cNvPr>
          <p:cNvSpPr>
            <a:spLocks noGrp="1"/>
          </p:cNvSpPr>
          <p:nvPr>
            <p:ph idx="1"/>
          </p:nvPr>
        </p:nvSpPr>
        <p:spPr/>
        <p:txBody>
          <a:bodyPr/>
          <a:lstStyle/>
          <a:p>
            <a:pPr marL="0" indent="0">
              <a:buNone/>
            </a:pPr>
            <a:r>
              <a:rPr lang="en-US" dirty="0"/>
              <a:t>1. How is the Global Set being applied in your country? How is it related to reporting to UNFCCC (e.g. NAPs, BTRs, etc.)?</a:t>
            </a:r>
          </a:p>
          <a:p>
            <a:pPr marL="0" indent="0">
              <a:buNone/>
            </a:pPr>
            <a:r>
              <a:rPr lang="en-US" dirty="0"/>
              <a:t>2. Are you aware of discussion or official policy on ‘NetZero’ in your country?</a:t>
            </a:r>
          </a:p>
          <a:p>
            <a:pPr marL="0" indent="0">
              <a:buNone/>
            </a:pPr>
            <a:r>
              <a:rPr lang="en-US" dirty="0"/>
              <a:t>3. Do you have experience with either the IPCC “territorial approach” for estimating GHG emissions or SEEA “residence approach”? If so, are you aware of how the statistics on GHG emissions are used in your country? </a:t>
            </a:r>
          </a:p>
          <a:p>
            <a:pPr marL="0" indent="0">
              <a:buNone/>
            </a:pPr>
            <a:endParaRPr lang="en-US" dirty="0"/>
          </a:p>
          <a:p>
            <a:endParaRPr lang="en-US" dirty="0"/>
          </a:p>
        </p:txBody>
      </p:sp>
    </p:spTree>
    <p:extLst>
      <p:ext uri="{BB962C8B-B14F-4D97-AF65-F5344CB8AC3E}">
        <p14:creationId xmlns:p14="http://schemas.microsoft.com/office/powerpoint/2010/main" val="95867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2D2B-65EF-9678-E566-5E3C5785DF98}"/>
              </a:ext>
            </a:extLst>
          </p:cNvPr>
          <p:cNvSpPr>
            <a:spLocks noGrp="1"/>
          </p:cNvSpPr>
          <p:nvPr>
            <p:ph type="title"/>
          </p:nvPr>
        </p:nvSpPr>
        <p:spPr>
          <a:xfrm>
            <a:off x="925365" y="608449"/>
            <a:ext cx="7706531" cy="466559"/>
          </a:xfrm>
        </p:spPr>
        <p:txBody>
          <a:bodyPr>
            <a:normAutofit fontScale="90000"/>
          </a:bodyPr>
          <a:lstStyle/>
          <a:p>
            <a:r>
              <a:rPr lang="en-US" sz="2700" dirty="0">
                <a:latin typeface="Helvetica Neue" panose="02000503000000020004"/>
                <a:ea typeface="Roboto" panose="02000000000000000000" pitchFamily="2" charset="0"/>
                <a:cs typeface="Roboto" panose="02000000000000000000" pitchFamily="2" charset="0"/>
              </a:rPr>
              <a:t>United Nations Framework Convention on Climate Change</a:t>
            </a:r>
            <a:br>
              <a:rPr lang="en-US" dirty="0">
                <a:latin typeface="Helvetica Neue" panose="02000503000000020004"/>
                <a:ea typeface="Roboto" panose="02000000000000000000" pitchFamily="2" charset="0"/>
                <a:cs typeface="Roboto" panose="02000000000000000000" pitchFamily="2" charset="0"/>
              </a:rPr>
            </a:br>
            <a:br>
              <a:rPr lang="en-US">
                <a:latin typeface="Helvetica Neue" panose="02000503000000020004"/>
                <a:ea typeface="Roboto" panose="02000000000000000000" pitchFamily="2" charset="0"/>
                <a:cs typeface="Roboto" panose="02000000000000000000" pitchFamily="2" charset="0"/>
              </a:rPr>
            </a:br>
            <a:r>
              <a:rPr lang="en-US">
                <a:latin typeface="Helvetica Neue" panose="02000503000000020004"/>
                <a:ea typeface="Roboto" panose="02000000000000000000" pitchFamily="2" charset="0"/>
                <a:cs typeface="Roboto" panose="02000000000000000000" pitchFamily="2" charset="0"/>
              </a:rPr>
              <a:t>NDC</a:t>
            </a:r>
            <a:r>
              <a:rPr lang="en-US" dirty="0">
                <a:latin typeface="Helvetica Neue" panose="02000503000000020004"/>
                <a:ea typeface="Roboto" panose="02000000000000000000" pitchFamily="2" charset="0"/>
                <a:cs typeface="Roboto" panose="02000000000000000000" pitchFamily="2" charset="0"/>
              </a:rPr>
              <a:t>, ETF and GST under the Paris Agreement </a:t>
            </a:r>
            <a:endParaRPr lang="en-US" dirty="0">
              <a:latin typeface="Helvetica Neue" panose="02000503000000020004"/>
            </a:endParaRPr>
          </a:p>
        </p:txBody>
      </p:sp>
      <p:grpSp>
        <p:nvGrpSpPr>
          <p:cNvPr id="7" name="Gruppe 33">
            <a:extLst>
              <a:ext uri="{FF2B5EF4-FFF2-40B4-BE49-F238E27FC236}">
                <a16:creationId xmlns:a16="http://schemas.microsoft.com/office/drawing/2014/main" id="{D84194E4-78C9-4520-B015-FFDB51739807}"/>
              </a:ext>
            </a:extLst>
          </p:cNvPr>
          <p:cNvGrpSpPr/>
          <p:nvPr/>
        </p:nvGrpSpPr>
        <p:grpSpPr>
          <a:xfrm>
            <a:off x="3361393" y="2200125"/>
            <a:ext cx="2727835" cy="2776922"/>
            <a:chOff x="4277443" y="2080253"/>
            <a:chExt cx="3637113" cy="3702562"/>
          </a:xfrm>
        </p:grpSpPr>
        <p:grpSp>
          <p:nvGrpSpPr>
            <p:cNvPr id="8" name="Grafik 6">
              <a:extLst>
                <a:ext uri="{FF2B5EF4-FFF2-40B4-BE49-F238E27FC236}">
                  <a16:creationId xmlns:a16="http://schemas.microsoft.com/office/drawing/2014/main" id="{A1C7AD61-FB06-1837-C008-45988F2CAD61}"/>
                </a:ext>
              </a:extLst>
            </p:cNvPr>
            <p:cNvGrpSpPr/>
            <p:nvPr/>
          </p:nvGrpSpPr>
          <p:grpSpPr>
            <a:xfrm>
              <a:off x="4277443" y="2145739"/>
              <a:ext cx="3637113" cy="3637076"/>
              <a:chOff x="4280669" y="2081469"/>
              <a:chExt cx="3637113" cy="3637076"/>
            </a:xfrm>
          </p:grpSpPr>
          <p:sp>
            <p:nvSpPr>
              <p:cNvPr id="17" name="Kombinationstegning: figur 19">
                <a:extLst>
                  <a:ext uri="{FF2B5EF4-FFF2-40B4-BE49-F238E27FC236}">
                    <a16:creationId xmlns:a16="http://schemas.microsoft.com/office/drawing/2014/main" id="{E682DFDD-B592-5BB2-B941-04488A00146F}"/>
                  </a:ext>
                </a:extLst>
              </p:cNvPr>
              <p:cNvSpPr/>
              <p:nvPr/>
            </p:nvSpPr>
            <p:spPr>
              <a:xfrm>
                <a:off x="4280669" y="2081469"/>
                <a:ext cx="1818738" cy="2727562"/>
              </a:xfrm>
              <a:custGeom>
                <a:avLst/>
                <a:gdLst>
                  <a:gd name="connsiteX0" fmla="*/ 1818739 w 1818738"/>
                  <a:gd name="connsiteY0" fmla="*/ 1818375 h 2727562"/>
                  <a:gd name="connsiteX1" fmla="*/ 243939 w 1818738"/>
                  <a:gd name="connsiteY1" fmla="*/ 2727562 h 2727562"/>
                  <a:gd name="connsiteX2" fmla="*/ 909552 w 1818738"/>
                  <a:gd name="connsiteY2" fmla="*/ 243575 h 2727562"/>
                  <a:gd name="connsiteX3" fmla="*/ 1818739 w 1818738"/>
                  <a:gd name="connsiteY3" fmla="*/ 0 h 2727562"/>
                  <a:gd name="connsiteX4" fmla="*/ 1818739 w 1818738"/>
                  <a:gd name="connsiteY4" fmla="*/ 1818375 h 272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38" h="2727562">
                    <a:moveTo>
                      <a:pt x="1818739" y="1818375"/>
                    </a:moveTo>
                    <a:lnTo>
                      <a:pt x="243939" y="2727562"/>
                    </a:lnTo>
                    <a:cubicBezTo>
                      <a:pt x="-258210" y="1857919"/>
                      <a:pt x="39738" y="745725"/>
                      <a:pt x="909552" y="243575"/>
                    </a:cubicBezTo>
                    <a:cubicBezTo>
                      <a:pt x="1199148" y="76362"/>
                      <a:pt x="1484313" y="0"/>
                      <a:pt x="1818739" y="0"/>
                    </a:cubicBezTo>
                    <a:lnTo>
                      <a:pt x="1818739" y="1818375"/>
                    </a:lnTo>
                    <a:close/>
                  </a:path>
                </a:pathLst>
              </a:custGeom>
              <a:solidFill>
                <a:srgbClr val="FCBC4A"/>
              </a:solidFill>
              <a:ln w="17038" cap="flat">
                <a:noFill/>
                <a:prstDash val="solid"/>
                <a:miter/>
              </a:ln>
            </p:spPr>
            <p:txBody>
              <a:bodyPr rtlCol="0" anchor="ctr"/>
              <a:lstStyle/>
              <a:p>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8" name="Kombinationstegning: figur 20">
                <a:extLst>
                  <a:ext uri="{FF2B5EF4-FFF2-40B4-BE49-F238E27FC236}">
                    <a16:creationId xmlns:a16="http://schemas.microsoft.com/office/drawing/2014/main" id="{89EE1A9B-2CFB-8810-67BF-AF629C427D67}"/>
                  </a:ext>
                </a:extLst>
              </p:cNvPr>
              <p:cNvSpPr/>
              <p:nvPr/>
            </p:nvSpPr>
            <p:spPr>
              <a:xfrm>
                <a:off x="4524608" y="3899843"/>
                <a:ext cx="3149599" cy="1818701"/>
              </a:xfrm>
              <a:custGeom>
                <a:avLst/>
                <a:gdLst>
                  <a:gd name="connsiteX0" fmla="*/ 1574800 w 3149599"/>
                  <a:gd name="connsiteY0" fmla="*/ 0 h 1818701"/>
                  <a:gd name="connsiteX1" fmla="*/ 3149599 w 3149599"/>
                  <a:gd name="connsiteY1" fmla="*/ 909187 h 1818701"/>
                  <a:gd name="connsiteX2" fmla="*/ 665612 w 3149599"/>
                  <a:gd name="connsiteY2" fmla="*/ 1574800 h 1818701"/>
                  <a:gd name="connsiteX3" fmla="*/ 0 w 3149599"/>
                  <a:gd name="connsiteY3" fmla="*/ 909187 h 1818701"/>
                  <a:gd name="connsiteX4" fmla="*/ 1574800 w 3149599"/>
                  <a:gd name="connsiteY4" fmla="*/ 0 h 181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599" h="1818701">
                    <a:moveTo>
                      <a:pt x="1574800" y="0"/>
                    </a:moveTo>
                    <a:lnTo>
                      <a:pt x="3149599" y="909187"/>
                    </a:lnTo>
                    <a:cubicBezTo>
                      <a:pt x="2647450" y="1778830"/>
                      <a:pt x="1535425" y="2076949"/>
                      <a:pt x="665612" y="1574800"/>
                    </a:cubicBezTo>
                    <a:cubicBezTo>
                      <a:pt x="376016" y="1407587"/>
                      <a:pt x="167213" y="1198784"/>
                      <a:pt x="0" y="909187"/>
                    </a:cubicBezTo>
                    <a:lnTo>
                      <a:pt x="1574800" y="0"/>
                    </a:lnTo>
                    <a:close/>
                  </a:path>
                </a:pathLst>
              </a:custGeom>
              <a:solidFill>
                <a:srgbClr val="56C6D4"/>
              </a:solidFill>
              <a:ln w="17038" cap="flat">
                <a:noFill/>
                <a:prstDash val="solid"/>
                <a:miter/>
              </a:ln>
            </p:spPr>
            <p:txBody>
              <a:bodyPr rtlCol="0" anchor="ctr"/>
              <a:lstStyle/>
              <a:p>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9" name="Kombinationstegning: figur 21">
                <a:extLst>
                  <a:ext uri="{FF2B5EF4-FFF2-40B4-BE49-F238E27FC236}">
                    <a16:creationId xmlns:a16="http://schemas.microsoft.com/office/drawing/2014/main" id="{8159E8DE-2A46-D44B-87CF-535C1C7ED268}"/>
                  </a:ext>
                </a:extLst>
              </p:cNvPr>
              <p:cNvSpPr/>
              <p:nvPr/>
            </p:nvSpPr>
            <p:spPr>
              <a:xfrm>
                <a:off x="6099408" y="2081469"/>
                <a:ext cx="1818374" cy="2727562"/>
              </a:xfrm>
              <a:custGeom>
                <a:avLst/>
                <a:gdLst>
                  <a:gd name="connsiteX0" fmla="*/ 0 w 1818374"/>
                  <a:gd name="connsiteY0" fmla="*/ 1818375 h 2727562"/>
                  <a:gd name="connsiteX1" fmla="*/ 0 w 1818374"/>
                  <a:gd name="connsiteY1" fmla="*/ 0 h 2727562"/>
                  <a:gd name="connsiteX2" fmla="*/ 1818375 w 1818374"/>
                  <a:gd name="connsiteY2" fmla="*/ 1818375 h 2727562"/>
                  <a:gd name="connsiteX3" fmla="*/ 1574800 w 1818374"/>
                  <a:gd name="connsiteY3" fmla="*/ 2727562 h 2727562"/>
                  <a:gd name="connsiteX4" fmla="*/ 0 w 1818374"/>
                  <a:gd name="connsiteY4" fmla="*/ 1818375 h 272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374" h="2727562">
                    <a:moveTo>
                      <a:pt x="0" y="1818375"/>
                    </a:moveTo>
                    <a:lnTo>
                      <a:pt x="0" y="0"/>
                    </a:lnTo>
                    <a:cubicBezTo>
                      <a:pt x="1004299" y="0"/>
                      <a:pt x="1818375" y="814075"/>
                      <a:pt x="1818375" y="1818375"/>
                    </a:cubicBezTo>
                    <a:cubicBezTo>
                      <a:pt x="1818375" y="2152800"/>
                      <a:pt x="1742012" y="2437965"/>
                      <a:pt x="1574800" y="2727562"/>
                    </a:cubicBezTo>
                    <a:lnTo>
                      <a:pt x="0" y="1818375"/>
                    </a:lnTo>
                    <a:close/>
                  </a:path>
                </a:pathLst>
              </a:custGeom>
              <a:solidFill>
                <a:srgbClr val="4B92D8"/>
              </a:solidFill>
              <a:ln w="17038" cap="flat">
                <a:noFill/>
                <a:prstDash val="solid"/>
                <a:miter/>
              </a:ln>
            </p:spPr>
            <p:txBody>
              <a:bodyPr rtlCol="0" anchor="ctr"/>
              <a:lstStyle/>
              <a:p>
                <a:endParaRPr lang="da-DK" sz="1350">
                  <a:latin typeface="Roboto" panose="02000000000000000000" pitchFamily="2" charset="0"/>
                  <a:ea typeface="Roboto" panose="02000000000000000000" pitchFamily="2" charset="0"/>
                  <a:cs typeface="Roboto" panose="02000000000000000000" pitchFamily="2" charset="0"/>
                </a:endParaRPr>
              </a:p>
            </p:txBody>
          </p:sp>
        </p:grpSp>
        <p:sp>
          <p:nvSpPr>
            <p:cNvPr id="9" name="Tekstfelt 43">
              <a:extLst>
                <a:ext uri="{FF2B5EF4-FFF2-40B4-BE49-F238E27FC236}">
                  <a16:creationId xmlns:a16="http://schemas.microsoft.com/office/drawing/2014/main" id="{398A32E6-D356-1119-4D82-F2F6E37A1078}"/>
                </a:ext>
              </a:extLst>
            </p:cNvPr>
            <p:cNvSpPr txBox="1"/>
            <p:nvPr/>
          </p:nvSpPr>
          <p:spPr>
            <a:xfrm>
              <a:off x="6853504" y="3125725"/>
              <a:ext cx="942735" cy="338555"/>
            </a:xfrm>
            <a:prstGeom prst="rect">
              <a:avLst/>
            </a:prstGeom>
            <a:noFill/>
          </p:spPr>
          <p:txBody>
            <a:bodyPr wrap="square" lIns="0" tIns="0" rIns="0" rtlCol="0" anchor="b">
              <a:spAutoFit/>
            </a:bodyPr>
            <a:lstStyle/>
            <a:p>
              <a:pPr algn="ctr" defTabSz="685800">
                <a:spcAft>
                  <a:spcPts val="450"/>
                </a:spcAft>
                <a:defRPr/>
              </a:pPr>
              <a:r>
                <a:rPr lang="en-US" sz="1350" b="1">
                  <a:solidFill>
                    <a:schemeClr val="bg1"/>
                  </a:solidFill>
                  <a:latin typeface="Roboto" panose="02000000000000000000" pitchFamily="2" charset="0"/>
                  <a:ea typeface="Roboto" panose="02000000000000000000" pitchFamily="2" charset="0"/>
                  <a:cs typeface="Roboto" panose="02000000000000000000" pitchFamily="2" charset="0"/>
                </a:rPr>
                <a:t>ETF</a:t>
              </a:r>
            </a:p>
          </p:txBody>
        </p:sp>
        <p:sp>
          <p:nvSpPr>
            <p:cNvPr id="10" name="Tekstfelt 45">
              <a:extLst>
                <a:ext uri="{FF2B5EF4-FFF2-40B4-BE49-F238E27FC236}">
                  <a16:creationId xmlns:a16="http://schemas.microsoft.com/office/drawing/2014/main" id="{7C4BF865-A867-B1A8-D9F8-B49FE66BF444}"/>
                </a:ext>
              </a:extLst>
            </p:cNvPr>
            <p:cNvSpPr txBox="1"/>
            <p:nvPr/>
          </p:nvSpPr>
          <p:spPr>
            <a:xfrm>
              <a:off x="4403386" y="3125725"/>
              <a:ext cx="942735" cy="338555"/>
            </a:xfrm>
            <a:prstGeom prst="rect">
              <a:avLst/>
            </a:prstGeom>
            <a:noFill/>
          </p:spPr>
          <p:txBody>
            <a:bodyPr wrap="square" lIns="0" tIns="0" rIns="0" rtlCol="0" anchor="b">
              <a:spAutoFit/>
            </a:bodyPr>
            <a:lstStyle/>
            <a:p>
              <a:pPr algn="ctr" defTabSz="685800">
                <a:spcAft>
                  <a:spcPts val="450"/>
                </a:spcAft>
                <a:defRPr/>
              </a:pPr>
              <a:r>
                <a:rPr lang="en-US" sz="1350" b="1">
                  <a:solidFill>
                    <a:schemeClr val="bg1"/>
                  </a:solidFill>
                  <a:latin typeface="Roboto" panose="02000000000000000000" pitchFamily="2" charset="0"/>
                  <a:ea typeface="Roboto" panose="02000000000000000000" pitchFamily="2" charset="0"/>
                  <a:cs typeface="Roboto" panose="02000000000000000000" pitchFamily="2" charset="0"/>
                </a:rPr>
                <a:t>NDCs</a:t>
              </a:r>
            </a:p>
          </p:txBody>
        </p:sp>
        <p:sp>
          <p:nvSpPr>
            <p:cNvPr id="11" name="Tekstfelt 46">
              <a:extLst>
                <a:ext uri="{FF2B5EF4-FFF2-40B4-BE49-F238E27FC236}">
                  <a16:creationId xmlns:a16="http://schemas.microsoft.com/office/drawing/2014/main" id="{6B7F5917-5D9E-0623-EE5A-3C3F0DFDAF1B}"/>
                </a:ext>
              </a:extLst>
            </p:cNvPr>
            <p:cNvSpPr txBox="1"/>
            <p:nvPr/>
          </p:nvSpPr>
          <p:spPr>
            <a:xfrm>
              <a:off x="5624451" y="5195459"/>
              <a:ext cx="942735" cy="338555"/>
            </a:xfrm>
            <a:prstGeom prst="rect">
              <a:avLst/>
            </a:prstGeom>
            <a:noFill/>
          </p:spPr>
          <p:txBody>
            <a:bodyPr wrap="square" lIns="0" tIns="0" rIns="0" rtlCol="0" anchor="b">
              <a:spAutoFit/>
            </a:bodyPr>
            <a:lstStyle/>
            <a:p>
              <a:pPr algn="ctr" defTabSz="685800">
                <a:spcAft>
                  <a:spcPts val="450"/>
                </a:spcAft>
                <a:defRPr/>
              </a:pPr>
              <a:r>
                <a:rPr lang="en-US" sz="1350" b="1">
                  <a:solidFill>
                    <a:schemeClr val="bg1"/>
                  </a:solidFill>
                  <a:latin typeface="Roboto" panose="02000000000000000000" pitchFamily="2" charset="0"/>
                  <a:ea typeface="Roboto" panose="02000000000000000000" pitchFamily="2" charset="0"/>
                  <a:cs typeface="Roboto" panose="02000000000000000000" pitchFamily="2" charset="0"/>
                </a:rPr>
                <a:t>GST</a:t>
              </a:r>
            </a:p>
          </p:txBody>
        </p:sp>
        <p:sp>
          <p:nvSpPr>
            <p:cNvPr id="12" name="Ellipse 28">
              <a:extLst>
                <a:ext uri="{FF2B5EF4-FFF2-40B4-BE49-F238E27FC236}">
                  <a16:creationId xmlns:a16="http://schemas.microsoft.com/office/drawing/2014/main" id="{DF4EAB23-B0CC-9A59-E114-0F1B8A87F397}"/>
                </a:ext>
              </a:extLst>
            </p:cNvPr>
            <p:cNvSpPr/>
            <p:nvPr/>
          </p:nvSpPr>
          <p:spPr>
            <a:xfrm>
              <a:off x="5099049" y="2967327"/>
              <a:ext cx="1993900" cy="199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3" name="Ellipse 47">
              <a:extLst>
                <a:ext uri="{FF2B5EF4-FFF2-40B4-BE49-F238E27FC236}">
                  <a16:creationId xmlns:a16="http://schemas.microsoft.com/office/drawing/2014/main" id="{FB53987D-899F-FA0C-F4AA-9268E4CDF7C3}"/>
                </a:ext>
              </a:extLst>
            </p:cNvPr>
            <p:cNvSpPr/>
            <p:nvPr/>
          </p:nvSpPr>
          <p:spPr>
            <a:xfrm>
              <a:off x="4277443" y="2145739"/>
              <a:ext cx="3637113" cy="36370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4" name="Rektangel 62">
              <a:extLst>
                <a:ext uri="{FF2B5EF4-FFF2-40B4-BE49-F238E27FC236}">
                  <a16:creationId xmlns:a16="http://schemas.microsoft.com/office/drawing/2014/main" id="{C4433CB9-C4B6-AD6D-F946-A8D8225E66A1}"/>
                </a:ext>
              </a:extLst>
            </p:cNvPr>
            <p:cNvSpPr/>
            <p:nvPr/>
          </p:nvSpPr>
          <p:spPr>
            <a:xfrm rot="18900000">
              <a:off x="5938083" y="2080253"/>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5" name="Rektangel 62">
              <a:extLst>
                <a:ext uri="{FF2B5EF4-FFF2-40B4-BE49-F238E27FC236}">
                  <a16:creationId xmlns:a16="http://schemas.microsoft.com/office/drawing/2014/main" id="{06DD6482-9C71-5D24-CF95-ECFEA15EE451}"/>
                </a:ext>
              </a:extLst>
            </p:cNvPr>
            <p:cNvSpPr/>
            <p:nvPr/>
          </p:nvSpPr>
          <p:spPr>
            <a:xfrm rot="11474601">
              <a:off x="4507973" y="4889958"/>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latin typeface="Roboto" panose="02000000000000000000" pitchFamily="2" charset="0"/>
                <a:ea typeface="Roboto" panose="02000000000000000000" pitchFamily="2" charset="0"/>
                <a:cs typeface="Roboto" panose="02000000000000000000" pitchFamily="2" charset="0"/>
              </a:endParaRPr>
            </a:p>
          </p:txBody>
        </p:sp>
        <p:sp>
          <p:nvSpPr>
            <p:cNvPr id="16" name="Rektangel 62">
              <a:extLst>
                <a:ext uri="{FF2B5EF4-FFF2-40B4-BE49-F238E27FC236}">
                  <a16:creationId xmlns:a16="http://schemas.microsoft.com/office/drawing/2014/main" id="{C129053A-6404-4B7A-B90E-15E89E37F857}"/>
                </a:ext>
              </a:extLst>
            </p:cNvPr>
            <p:cNvSpPr/>
            <p:nvPr/>
          </p:nvSpPr>
          <p:spPr>
            <a:xfrm rot="4366460">
              <a:off x="7645340" y="4725874"/>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latin typeface="Roboto" panose="02000000000000000000" pitchFamily="2" charset="0"/>
                <a:ea typeface="Roboto" panose="02000000000000000000" pitchFamily="2" charset="0"/>
                <a:cs typeface="Roboto" panose="02000000000000000000" pitchFamily="2" charset="0"/>
              </a:endParaRPr>
            </a:p>
          </p:txBody>
        </p:sp>
      </p:grpSp>
      <p:grpSp>
        <p:nvGrpSpPr>
          <p:cNvPr id="20" name="Gruppe 59">
            <a:extLst>
              <a:ext uri="{FF2B5EF4-FFF2-40B4-BE49-F238E27FC236}">
                <a16:creationId xmlns:a16="http://schemas.microsoft.com/office/drawing/2014/main" id="{0E540DD8-8A16-A0C1-D0CE-03C5C4C90E2A}"/>
              </a:ext>
            </a:extLst>
          </p:cNvPr>
          <p:cNvGrpSpPr/>
          <p:nvPr/>
        </p:nvGrpSpPr>
        <p:grpSpPr>
          <a:xfrm>
            <a:off x="5452987" y="1886062"/>
            <a:ext cx="3167281" cy="665663"/>
            <a:chOff x="7066235" y="2307831"/>
            <a:chExt cx="4223041" cy="887551"/>
          </a:xfrm>
        </p:grpSpPr>
        <p:sp>
          <p:nvSpPr>
            <p:cNvPr id="21" name="Tekstfelt 7">
              <a:extLst>
                <a:ext uri="{FF2B5EF4-FFF2-40B4-BE49-F238E27FC236}">
                  <a16:creationId xmlns:a16="http://schemas.microsoft.com/office/drawing/2014/main" id="{F58A4B60-2F33-5065-77BB-39DFF4749B17}"/>
                </a:ext>
              </a:extLst>
            </p:cNvPr>
            <p:cNvSpPr txBox="1"/>
            <p:nvPr/>
          </p:nvSpPr>
          <p:spPr>
            <a:xfrm>
              <a:off x="8380207" y="2307831"/>
              <a:ext cx="2909069" cy="615554"/>
            </a:xfrm>
            <a:prstGeom prst="rect">
              <a:avLst/>
            </a:prstGeom>
            <a:noFill/>
          </p:spPr>
          <p:txBody>
            <a:bodyPr wrap="square" lIns="0" tIns="0" rIns="0" rtlCol="0" anchor="b">
              <a:spAutoFit/>
            </a:bodyPr>
            <a:lstStyle/>
            <a:p>
              <a:pPr algn="r" defTabSz="685800">
                <a:spcAft>
                  <a:spcPts val="450"/>
                </a:spcAft>
                <a:defRPr/>
              </a:pPr>
              <a:r>
                <a:rPr lang="en-US" sz="1350" b="1" dirty="0">
                  <a:latin typeface="Roboto" panose="02000000000000000000" pitchFamily="2" charset="0"/>
                  <a:ea typeface="Roboto" panose="02000000000000000000" pitchFamily="2" charset="0"/>
                  <a:cs typeface="Roboto" panose="02000000000000000000" pitchFamily="2" charset="0"/>
                </a:rPr>
                <a:t>Accounting and tracking progress of NDCs</a:t>
              </a:r>
            </a:p>
          </p:txBody>
        </p:sp>
        <p:sp>
          <p:nvSpPr>
            <p:cNvPr id="22" name="Rektangel 8">
              <a:extLst>
                <a:ext uri="{FF2B5EF4-FFF2-40B4-BE49-F238E27FC236}">
                  <a16:creationId xmlns:a16="http://schemas.microsoft.com/office/drawing/2014/main" id="{927D3E56-857D-E263-3D51-0D689CF845D4}"/>
                </a:ext>
              </a:extLst>
            </p:cNvPr>
            <p:cNvSpPr/>
            <p:nvPr/>
          </p:nvSpPr>
          <p:spPr>
            <a:xfrm>
              <a:off x="9782174" y="2995306"/>
              <a:ext cx="1507101"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Roboto" panose="02000000000000000000" pitchFamily="2" charset="0"/>
                <a:ea typeface="Roboto" panose="02000000000000000000" pitchFamily="2" charset="0"/>
                <a:cs typeface="Roboto" panose="02000000000000000000" pitchFamily="2" charset="0"/>
              </a:endParaRPr>
            </a:p>
          </p:txBody>
        </p:sp>
        <p:cxnSp>
          <p:nvCxnSpPr>
            <p:cNvPr id="23" name="Lige forbindelse 9">
              <a:extLst>
                <a:ext uri="{FF2B5EF4-FFF2-40B4-BE49-F238E27FC236}">
                  <a16:creationId xmlns:a16="http://schemas.microsoft.com/office/drawing/2014/main" id="{8052205F-5CD4-C08D-B4BE-D33C5A763E06}"/>
                </a:ext>
              </a:extLst>
            </p:cNvPr>
            <p:cNvCxnSpPr>
              <a:cxnSpLocks/>
              <a:stCxn id="24" idx="0"/>
            </p:cNvCxnSpPr>
            <p:nvPr/>
          </p:nvCxnSpPr>
          <p:spPr>
            <a:xfrm>
              <a:off x="7208788" y="3124106"/>
              <a:ext cx="4080488"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24" name="Kombinationstegning: figur 10">
              <a:extLst>
                <a:ext uri="{FF2B5EF4-FFF2-40B4-BE49-F238E27FC236}">
                  <a16:creationId xmlns:a16="http://schemas.microsoft.com/office/drawing/2014/main" id="{4F1F51AF-43BA-618E-A24D-B7B299013387}"/>
                </a:ext>
              </a:extLst>
            </p:cNvPr>
            <p:cNvSpPr/>
            <p:nvPr/>
          </p:nvSpPr>
          <p:spPr>
            <a:xfrm>
              <a:off x="7066235" y="3052829"/>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latin typeface="Roboto" panose="02000000000000000000" pitchFamily="2" charset="0"/>
                <a:ea typeface="Roboto" panose="02000000000000000000" pitchFamily="2" charset="0"/>
                <a:cs typeface="Roboto" panose="02000000000000000000" pitchFamily="2" charset="0"/>
              </a:endParaRPr>
            </a:p>
          </p:txBody>
        </p:sp>
      </p:grpSp>
      <p:grpSp>
        <p:nvGrpSpPr>
          <p:cNvPr id="25" name="Gruppe 65">
            <a:extLst>
              <a:ext uri="{FF2B5EF4-FFF2-40B4-BE49-F238E27FC236}">
                <a16:creationId xmlns:a16="http://schemas.microsoft.com/office/drawing/2014/main" id="{5EE53482-3773-016A-8B24-4420B4E7C8B9}"/>
              </a:ext>
            </a:extLst>
          </p:cNvPr>
          <p:cNvGrpSpPr/>
          <p:nvPr/>
        </p:nvGrpSpPr>
        <p:grpSpPr>
          <a:xfrm>
            <a:off x="5925733" y="2670411"/>
            <a:ext cx="2694535" cy="457915"/>
            <a:chOff x="7696563" y="2584829"/>
            <a:chExt cx="3592713" cy="610553"/>
          </a:xfrm>
        </p:grpSpPr>
        <p:sp>
          <p:nvSpPr>
            <p:cNvPr id="26" name="Tekstfelt 68">
              <a:extLst>
                <a:ext uri="{FF2B5EF4-FFF2-40B4-BE49-F238E27FC236}">
                  <a16:creationId xmlns:a16="http://schemas.microsoft.com/office/drawing/2014/main" id="{EF73B39C-401E-A555-2E6E-AC625BF20E05}"/>
                </a:ext>
              </a:extLst>
            </p:cNvPr>
            <p:cNvSpPr txBox="1"/>
            <p:nvPr/>
          </p:nvSpPr>
          <p:spPr>
            <a:xfrm>
              <a:off x="9194006" y="2584829"/>
              <a:ext cx="2095270" cy="338554"/>
            </a:xfrm>
            <a:prstGeom prst="rect">
              <a:avLst/>
            </a:prstGeom>
            <a:noFill/>
          </p:spPr>
          <p:txBody>
            <a:bodyPr wrap="square" lIns="0" tIns="0" rIns="0" rtlCol="0" anchor="b">
              <a:spAutoFit/>
            </a:bodyPr>
            <a:lstStyle/>
            <a:p>
              <a:pPr algn="r" defTabSz="685800">
                <a:spcAft>
                  <a:spcPts val="450"/>
                </a:spcAft>
                <a:defRPr/>
              </a:pPr>
              <a:r>
                <a:rPr lang="en-US" sz="1350" b="1" dirty="0">
                  <a:latin typeface="Roboto" panose="02000000000000000000" pitchFamily="2" charset="0"/>
                  <a:ea typeface="Roboto" panose="02000000000000000000" pitchFamily="2" charset="0"/>
                  <a:cs typeface="Roboto" panose="02000000000000000000" pitchFamily="2" charset="0"/>
                </a:rPr>
                <a:t>Reporting (BTRs)</a:t>
              </a:r>
            </a:p>
          </p:txBody>
        </p:sp>
        <p:sp>
          <p:nvSpPr>
            <p:cNvPr id="27" name="Rektangel 69">
              <a:extLst>
                <a:ext uri="{FF2B5EF4-FFF2-40B4-BE49-F238E27FC236}">
                  <a16:creationId xmlns:a16="http://schemas.microsoft.com/office/drawing/2014/main" id="{D4F35EB8-69C4-236D-0024-36C3C97797F5}"/>
                </a:ext>
              </a:extLst>
            </p:cNvPr>
            <p:cNvSpPr/>
            <p:nvPr/>
          </p:nvSpPr>
          <p:spPr>
            <a:xfrm>
              <a:off x="9829800" y="2995306"/>
              <a:ext cx="1459476"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Roboto" panose="02000000000000000000" pitchFamily="2" charset="0"/>
                <a:ea typeface="Roboto" panose="02000000000000000000" pitchFamily="2" charset="0"/>
                <a:cs typeface="Roboto" panose="02000000000000000000" pitchFamily="2" charset="0"/>
              </a:endParaRPr>
            </a:p>
          </p:txBody>
        </p:sp>
        <p:cxnSp>
          <p:nvCxnSpPr>
            <p:cNvPr id="28" name="Lige forbindelse 70">
              <a:extLst>
                <a:ext uri="{FF2B5EF4-FFF2-40B4-BE49-F238E27FC236}">
                  <a16:creationId xmlns:a16="http://schemas.microsoft.com/office/drawing/2014/main" id="{8CA7FC79-D4B8-70A5-8440-468F31221973}"/>
                </a:ext>
              </a:extLst>
            </p:cNvPr>
            <p:cNvCxnSpPr>
              <a:cxnSpLocks/>
              <a:stCxn id="29" idx="0"/>
            </p:cNvCxnSpPr>
            <p:nvPr/>
          </p:nvCxnSpPr>
          <p:spPr>
            <a:xfrm>
              <a:off x="7839116" y="3124106"/>
              <a:ext cx="345016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29" name="Kombinationstegning: figur 71">
              <a:extLst>
                <a:ext uri="{FF2B5EF4-FFF2-40B4-BE49-F238E27FC236}">
                  <a16:creationId xmlns:a16="http://schemas.microsoft.com/office/drawing/2014/main" id="{A952E5D0-070A-CE5B-B676-4EE91D1E2A54}"/>
                </a:ext>
              </a:extLst>
            </p:cNvPr>
            <p:cNvSpPr/>
            <p:nvPr/>
          </p:nvSpPr>
          <p:spPr>
            <a:xfrm>
              <a:off x="7696563" y="3052829"/>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latin typeface="Roboto" panose="02000000000000000000" pitchFamily="2" charset="0"/>
                <a:ea typeface="Roboto" panose="02000000000000000000" pitchFamily="2" charset="0"/>
                <a:cs typeface="Roboto" panose="02000000000000000000" pitchFamily="2" charset="0"/>
              </a:endParaRPr>
            </a:p>
          </p:txBody>
        </p:sp>
      </p:grpSp>
      <p:grpSp>
        <p:nvGrpSpPr>
          <p:cNvPr id="30" name="Gruppe 72">
            <a:extLst>
              <a:ext uri="{FF2B5EF4-FFF2-40B4-BE49-F238E27FC236}">
                <a16:creationId xmlns:a16="http://schemas.microsoft.com/office/drawing/2014/main" id="{E8336BDB-C415-A9BA-BBFA-AD69AD575DE3}"/>
              </a:ext>
            </a:extLst>
          </p:cNvPr>
          <p:cNvGrpSpPr/>
          <p:nvPr/>
        </p:nvGrpSpPr>
        <p:grpSpPr>
          <a:xfrm>
            <a:off x="6035769" y="3278727"/>
            <a:ext cx="2584499" cy="457915"/>
            <a:chOff x="7843278" y="2584829"/>
            <a:chExt cx="3445998" cy="610553"/>
          </a:xfrm>
        </p:grpSpPr>
        <p:sp>
          <p:nvSpPr>
            <p:cNvPr id="31" name="Tekstfelt 73">
              <a:extLst>
                <a:ext uri="{FF2B5EF4-FFF2-40B4-BE49-F238E27FC236}">
                  <a16:creationId xmlns:a16="http://schemas.microsoft.com/office/drawing/2014/main" id="{BD73B65B-2AF2-2B86-0B04-A95D8776AB47}"/>
                </a:ext>
              </a:extLst>
            </p:cNvPr>
            <p:cNvSpPr txBox="1"/>
            <p:nvPr/>
          </p:nvSpPr>
          <p:spPr>
            <a:xfrm>
              <a:off x="9194004" y="2584829"/>
              <a:ext cx="2095272" cy="338554"/>
            </a:xfrm>
            <a:prstGeom prst="rect">
              <a:avLst/>
            </a:prstGeom>
            <a:noFill/>
          </p:spPr>
          <p:txBody>
            <a:bodyPr wrap="square" lIns="0" tIns="0" rIns="0" rtlCol="0" anchor="b">
              <a:spAutoFit/>
            </a:bodyPr>
            <a:lstStyle/>
            <a:p>
              <a:pPr algn="r" defTabSz="685800">
                <a:spcAft>
                  <a:spcPts val="450"/>
                </a:spcAft>
                <a:defRPr/>
              </a:pPr>
              <a:r>
                <a:rPr lang="en-US" sz="1350" b="1" dirty="0">
                  <a:latin typeface="Roboto" panose="02000000000000000000" pitchFamily="2" charset="0"/>
                  <a:ea typeface="Roboto" panose="02000000000000000000" pitchFamily="2" charset="0"/>
                  <a:cs typeface="Roboto" panose="02000000000000000000" pitchFamily="2" charset="0"/>
                </a:rPr>
                <a:t>Review</a:t>
              </a:r>
            </a:p>
          </p:txBody>
        </p:sp>
        <p:sp>
          <p:nvSpPr>
            <p:cNvPr id="32" name="Rektangel 74">
              <a:extLst>
                <a:ext uri="{FF2B5EF4-FFF2-40B4-BE49-F238E27FC236}">
                  <a16:creationId xmlns:a16="http://schemas.microsoft.com/office/drawing/2014/main" id="{A1EC560E-A1D5-0B9D-B448-B90C8113BE7D}"/>
                </a:ext>
              </a:extLst>
            </p:cNvPr>
            <p:cNvSpPr/>
            <p:nvPr/>
          </p:nvSpPr>
          <p:spPr>
            <a:xfrm>
              <a:off x="9744074" y="2995306"/>
              <a:ext cx="1545201"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Roboto" panose="02000000000000000000" pitchFamily="2" charset="0"/>
                <a:ea typeface="Roboto" panose="02000000000000000000" pitchFamily="2" charset="0"/>
                <a:cs typeface="Roboto" panose="02000000000000000000" pitchFamily="2" charset="0"/>
              </a:endParaRPr>
            </a:p>
          </p:txBody>
        </p:sp>
        <p:cxnSp>
          <p:nvCxnSpPr>
            <p:cNvPr id="33" name="Lige forbindelse 75">
              <a:extLst>
                <a:ext uri="{FF2B5EF4-FFF2-40B4-BE49-F238E27FC236}">
                  <a16:creationId xmlns:a16="http://schemas.microsoft.com/office/drawing/2014/main" id="{DF26D154-00A8-A43D-900C-F9442B8F4029}"/>
                </a:ext>
              </a:extLst>
            </p:cNvPr>
            <p:cNvCxnSpPr>
              <a:cxnSpLocks/>
              <a:stCxn id="34" idx="0"/>
            </p:cNvCxnSpPr>
            <p:nvPr/>
          </p:nvCxnSpPr>
          <p:spPr>
            <a:xfrm>
              <a:off x="7985831" y="3124106"/>
              <a:ext cx="3303445"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34" name="Kombinationstegning: figur 76">
              <a:extLst>
                <a:ext uri="{FF2B5EF4-FFF2-40B4-BE49-F238E27FC236}">
                  <a16:creationId xmlns:a16="http://schemas.microsoft.com/office/drawing/2014/main" id="{D788E26F-CC9C-054F-DDB7-5DF8A6AA777D}"/>
                </a:ext>
              </a:extLst>
            </p:cNvPr>
            <p:cNvSpPr/>
            <p:nvPr/>
          </p:nvSpPr>
          <p:spPr>
            <a:xfrm>
              <a:off x="7843278" y="3052829"/>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e 2">
            <a:extLst>
              <a:ext uri="{FF2B5EF4-FFF2-40B4-BE49-F238E27FC236}">
                <a16:creationId xmlns:a16="http://schemas.microsoft.com/office/drawing/2014/main" id="{B4CC8398-7D8F-49C7-A058-091EFB63A31D}"/>
              </a:ext>
            </a:extLst>
          </p:cNvPr>
          <p:cNvGrpSpPr/>
          <p:nvPr/>
        </p:nvGrpSpPr>
        <p:grpSpPr>
          <a:xfrm>
            <a:off x="828310" y="2093808"/>
            <a:ext cx="3482663" cy="451324"/>
            <a:chOff x="900000" y="2584829"/>
            <a:chExt cx="4643550" cy="601765"/>
          </a:xfrm>
        </p:grpSpPr>
        <p:grpSp>
          <p:nvGrpSpPr>
            <p:cNvPr id="36" name="Gruppe 54">
              <a:extLst>
                <a:ext uri="{FF2B5EF4-FFF2-40B4-BE49-F238E27FC236}">
                  <a16:creationId xmlns:a16="http://schemas.microsoft.com/office/drawing/2014/main" id="{54B404AA-AE54-F150-C913-691CF0A4FC48}"/>
                </a:ext>
              </a:extLst>
            </p:cNvPr>
            <p:cNvGrpSpPr/>
            <p:nvPr/>
          </p:nvGrpSpPr>
          <p:grpSpPr>
            <a:xfrm>
              <a:off x="900000" y="2584829"/>
              <a:ext cx="4643550" cy="539277"/>
              <a:chOff x="900000" y="4387842"/>
              <a:chExt cx="4643550" cy="539277"/>
            </a:xfrm>
          </p:grpSpPr>
          <p:sp>
            <p:nvSpPr>
              <p:cNvPr id="38" name="Tekstfelt 41">
                <a:extLst>
                  <a:ext uri="{FF2B5EF4-FFF2-40B4-BE49-F238E27FC236}">
                    <a16:creationId xmlns:a16="http://schemas.microsoft.com/office/drawing/2014/main" id="{D32F8642-33A5-A2BC-0C9A-D9A2EB0FDAEE}"/>
                  </a:ext>
                </a:extLst>
              </p:cNvPr>
              <p:cNvSpPr txBox="1"/>
              <p:nvPr/>
            </p:nvSpPr>
            <p:spPr>
              <a:xfrm>
                <a:off x="900000" y="4387842"/>
                <a:ext cx="4643550" cy="338554"/>
              </a:xfrm>
              <a:prstGeom prst="rect">
                <a:avLst/>
              </a:prstGeom>
              <a:noFill/>
            </p:spPr>
            <p:txBody>
              <a:bodyPr wrap="square" lIns="0" tIns="0" rIns="0" rtlCol="0" anchor="b">
                <a:spAutoFit/>
              </a:bodyPr>
              <a:lstStyle/>
              <a:p>
                <a:pPr defTabSz="685800">
                  <a:spcAft>
                    <a:spcPts val="450"/>
                  </a:spcAft>
                  <a:defRPr/>
                </a:pPr>
                <a:r>
                  <a:rPr lang="en-US" sz="1350" b="1">
                    <a:latin typeface="Roboto" panose="02000000000000000000" pitchFamily="2" charset="0"/>
                    <a:ea typeface="Roboto" panose="02000000000000000000" pitchFamily="2" charset="0"/>
                    <a:cs typeface="Roboto" panose="02000000000000000000" pitchFamily="2" charset="0"/>
                  </a:rPr>
                  <a:t>Implementation</a:t>
                </a:r>
                <a:endParaRPr lang="en-US" sz="900">
                  <a:latin typeface="Roboto" panose="02000000000000000000" pitchFamily="2" charset="0"/>
                  <a:ea typeface="Roboto" panose="02000000000000000000" pitchFamily="2" charset="0"/>
                  <a:cs typeface="Roboto" panose="02000000000000000000" pitchFamily="2" charset="0"/>
                </a:endParaRPr>
              </a:p>
            </p:txBody>
          </p:sp>
          <p:sp>
            <p:nvSpPr>
              <p:cNvPr id="39" name="Rektangel 42">
                <a:extLst>
                  <a:ext uri="{FF2B5EF4-FFF2-40B4-BE49-F238E27FC236}">
                    <a16:creationId xmlns:a16="http://schemas.microsoft.com/office/drawing/2014/main" id="{EC76FEEC-83C5-835C-DA55-D2B693D9A376}"/>
                  </a:ext>
                </a:extLst>
              </p:cNvPr>
              <p:cNvSpPr/>
              <p:nvPr/>
            </p:nvSpPr>
            <p:spPr>
              <a:xfrm>
                <a:off x="900000" y="4798319"/>
                <a:ext cx="1314563" cy="128800"/>
              </a:xfrm>
              <a:prstGeom prst="rect">
                <a:avLst/>
              </a:prstGeom>
              <a:solidFill>
                <a:srgbClr val="FCBC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cxnSp>
            <p:nvCxnSpPr>
              <p:cNvPr id="40" name="Lige forbindelse 40">
                <a:extLst>
                  <a:ext uri="{FF2B5EF4-FFF2-40B4-BE49-F238E27FC236}">
                    <a16:creationId xmlns:a16="http://schemas.microsoft.com/office/drawing/2014/main" id="{52B35982-E025-9360-CA59-5A153C060342}"/>
                  </a:ext>
                </a:extLst>
              </p:cNvPr>
              <p:cNvCxnSpPr>
                <a:cxnSpLocks/>
                <a:stCxn id="37" idx="2"/>
              </p:cNvCxnSpPr>
              <p:nvPr/>
            </p:nvCxnSpPr>
            <p:spPr>
              <a:xfrm flipH="1">
                <a:off x="900002" y="4918331"/>
                <a:ext cx="4105344" cy="0"/>
              </a:xfrm>
              <a:prstGeom prst="line">
                <a:avLst/>
              </a:prstGeom>
              <a:ln w="19050">
                <a:solidFill>
                  <a:srgbClr val="FCBC4A"/>
                </a:solidFill>
              </a:ln>
            </p:spPr>
            <p:style>
              <a:lnRef idx="1">
                <a:schemeClr val="accent1"/>
              </a:lnRef>
              <a:fillRef idx="0">
                <a:schemeClr val="accent1"/>
              </a:fillRef>
              <a:effectRef idx="0">
                <a:schemeClr val="accent1"/>
              </a:effectRef>
              <a:fontRef idx="minor">
                <a:schemeClr val="tx1"/>
              </a:fontRef>
            </p:style>
          </p:cxnSp>
        </p:grpSp>
        <p:sp>
          <p:nvSpPr>
            <p:cNvPr id="37" name="Kombinationstegning: figur 44">
              <a:extLst>
                <a:ext uri="{FF2B5EF4-FFF2-40B4-BE49-F238E27FC236}">
                  <a16:creationId xmlns:a16="http://schemas.microsoft.com/office/drawing/2014/main" id="{2C545EF6-F01E-4F57-151C-DEFB13A47115}"/>
                </a:ext>
              </a:extLst>
            </p:cNvPr>
            <p:cNvSpPr/>
            <p:nvPr/>
          </p:nvSpPr>
          <p:spPr>
            <a:xfrm>
              <a:off x="5005346" y="304404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FCBC4A"/>
              </a:solidFill>
              <a:prstDash val="solid"/>
              <a:miter/>
            </a:ln>
          </p:spPr>
          <p:txBody>
            <a:bodyPr rtlCol="0" anchor="ctr"/>
            <a:lstStyle/>
            <a:p>
              <a:endParaRPr lang="da-DK">
                <a:latin typeface="Helvetica" panose="020B0604020202020204" pitchFamily="34" charset="0"/>
                <a:cs typeface="Helvetica" panose="020B0604020202020204" pitchFamily="34" charset="0"/>
              </a:endParaRPr>
            </a:p>
          </p:txBody>
        </p:sp>
      </p:grpSp>
      <p:grpSp>
        <p:nvGrpSpPr>
          <p:cNvPr id="41" name="Gruppe 83">
            <a:extLst>
              <a:ext uri="{FF2B5EF4-FFF2-40B4-BE49-F238E27FC236}">
                <a16:creationId xmlns:a16="http://schemas.microsoft.com/office/drawing/2014/main" id="{43BE75EB-DADC-53D7-4C96-960FC9A8AC47}"/>
              </a:ext>
            </a:extLst>
          </p:cNvPr>
          <p:cNvGrpSpPr/>
          <p:nvPr/>
        </p:nvGrpSpPr>
        <p:grpSpPr>
          <a:xfrm>
            <a:off x="828310" y="2600244"/>
            <a:ext cx="3482663" cy="647530"/>
            <a:chOff x="899999" y="2323220"/>
            <a:chExt cx="4643551" cy="863374"/>
          </a:xfrm>
        </p:grpSpPr>
        <p:grpSp>
          <p:nvGrpSpPr>
            <p:cNvPr id="42" name="Gruppe 84">
              <a:extLst>
                <a:ext uri="{FF2B5EF4-FFF2-40B4-BE49-F238E27FC236}">
                  <a16:creationId xmlns:a16="http://schemas.microsoft.com/office/drawing/2014/main" id="{252FC0D3-3893-164C-31B2-4E7C4AD319EA}"/>
                </a:ext>
              </a:extLst>
            </p:cNvPr>
            <p:cNvGrpSpPr/>
            <p:nvPr/>
          </p:nvGrpSpPr>
          <p:grpSpPr>
            <a:xfrm>
              <a:off x="899999" y="2323220"/>
              <a:ext cx="4643551" cy="800886"/>
              <a:chOff x="899999" y="4126233"/>
              <a:chExt cx="4643551" cy="800886"/>
            </a:xfrm>
          </p:grpSpPr>
          <p:sp>
            <p:nvSpPr>
              <p:cNvPr id="44" name="Tekstfelt 86">
                <a:extLst>
                  <a:ext uri="{FF2B5EF4-FFF2-40B4-BE49-F238E27FC236}">
                    <a16:creationId xmlns:a16="http://schemas.microsoft.com/office/drawing/2014/main" id="{2E135B39-87F6-636B-9C49-521D85C6A86B}"/>
                  </a:ext>
                </a:extLst>
              </p:cNvPr>
              <p:cNvSpPr txBox="1"/>
              <p:nvPr/>
            </p:nvSpPr>
            <p:spPr>
              <a:xfrm>
                <a:off x="900000" y="4126233"/>
                <a:ext cx="4643550" cy="600164"/>
              </a:xfrm>
              <a:prstGeom prst="rect">
                <a:avLst/>
              </a:prstGeom>
              <a:noFill/>
            </p:spPr>
            <p:txBody>
              <a:bodyPr wrap="square" lIns="0" tIns="0" rIns="0" bIns="34290" rtlCol="0" anchor="b">
                <a:spAutoFit/>
              </a:bodyPr>
              <a:lstStyle/>
              <a:p>
                <a:pPr>
                  <a:spcAft>
                    <a:spcPts val="450"/>
                  </a:spcAft>
                  <a:defRPr/>
                </a:pPr>
                <a:r>
                  <a:rPr lang="en-US" sz="1350" b="1">
                    <a:latin typeface="Roboto" panose="02000000000000000000" pitchFamily="2" charset="0"/>
                    <a:ea typeface="Roboto" panose="02000000000000000000" pitchFamily="2" charset="0"/>
                    <a:cs typeface="Roboto" panose="02000000000000000000" pitchFamily="2" charset="0"/>
                  </a:rPr>
                  <a:t>Preparation </a:t>
                </a:r>
                <a:br>
                  <a:rPr lang="en-US" sz="1350" b="1">
                    <a:latin typeface="Roboto" panose="02000000000000000000" pitchFamily="2" charset="0"/>
                    <a:ea typeface="Roboto" panose="02000000000000000000" pitchFamily="2" charset="0"/>
                    <a:cs typeface="Roboto" panose="02000000000000000000" pitchFamily="2" charset="0"/>
                  </a:rPr>
                </a:br>
                <a:r>
                  <a:rPr lang="en-US" sz="1350" b="1">
                    <a:latin typeface="Roboto" panose="02000000000000000000" pitchFamily="2" charset="0"/>
                    <a:ea typeface="Roboto" panose="02000000000000000000" pitchFamily="2" charset="0"/>
                    <a:cs typeface="Roboto" panose="02000000000000000000" pitchFamily="2" charset="0"/>
                  </a:rPr>
                  <a:t>and communication </a:t>
                </a:r>
                <a:endParaRPr lang="en-US" sz="900">
                  <a:latin typeface="Roboto" panose="02000000000000000000" pitchFamily="2" charset="0"/>
                  <a:ea typeface="Roboto" panose="02000000000000000000" pitchFamily="2" charset="0"/>
                  <a:cs typeface="Roboto" panose="02000000000000000000" pitchFamily="2" charset="0"/>
                </a:endParaRPr>
              </a:p>
            </p:txBody>
          </p:sp>
          <p:sp>
            <p:nvSpPr>
              <p:cNvPr id="45" name="Rektangel 87">
                <a:extLst>
                  <a:ext uri="{FF2B5EF4-FFF2-40B4-BE49-F238E27FC236}">
                    <a16:creationId xmlns:a16="http://schemas.microsoft.com/office/drawing/2014/main" id="{7FD56C72-4940-F3F1-F32D-3AE5C304BCA1}"/>
                  </a:ext>
                </a:extLst>
              </p:cNvPr>
              <p:cNvSpPr/>
              <p:nvPr/>
            </p:nvSpPr>
            <p:spPr>
              <a:xfrm>
                <a:off x="900000" y="4798319"/>
                <a:ext cx="1352663" cy="128800"/>
              </a:xfrm>
              <a:prstGeom prst="rect">
                <a:avLst/>
              </a:prstGeom>
              <a:solidFill>
                <a:srgbClr val="FCBC4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cxnSp>
            <p:nvCxnSpPr>
              <p:cNvPr id="46" name="Lige forbindelse 88">
                <a:extLst>
                  <a:ext uri="{FF2B5EF4-FFF2-40B4-BE49-F238E27FC236}">
                    <a16:creationId xmlns:a16="http://schemas.microsoft.com/office/drawing/2014/main" id="{396826D7-C64C-1896-AF68-2AA703A6D96E}"/>
                  </a:ext>
                </a:extLst>
              </p:cNvPr>
              <p:cNvCxnSpPr>
                <a:cxnSpLocks/>
                <a:stCxn id="43" idx="2"/>
              </p:cNvCxnSpPr>
              <p:nvPr/>
            </p:nvCxnSpPr>
            <p:spPr>
              <a:xfrm flipH="1">
                <a:off x="899999" y="4918331"/>
                <a:ext cx="3395590" cy="0"/>
              </a:xfrm>
              <a:prstGeom prst="line">
                <a:avLst/>
              </a:prstGeom>
              <a:ln w="19050">
                <a:solidFill>
                  <a:srgbClr val="FCBC4A"/>
                </a:solidFill>
              </a:ln>
            </p:spPr>
            <p:style>
              <a:lnRef idx="1">
                <a:schemeClr val="accent1"/>
              </a:lnRef>
              <a:fillRef idx="0">
                <a:schemeClr val="accent1"/>
              </a:fillRef>
              <a:effectRef idx="0">
                <a:schemeClr val="accent1"/>
              </a:effectRef>
              <a:fontRef idx="minor">
                <a:schemeClr val="tx1"/>
              </a:fontRef>
            </p:style>
          </p:cxnSp>
        </p:grpSp>
        <p:sp>
          <p:nvSpPr>
            <p:cNvPr id="43" name="Kombinationstegning: figur 85">
              <a:extLst>
                <a:ext uri="{FF2B5EF4-FFF2-40B4-BE49-F238E27FC236}">
                  <a16:creationId xmlns:a16="http://schemas.microsoft.com/office/drawing/2014/main" id="{8261AF86-5EC3-75C8-7A71-A947A48BDC7A}"/>
                </a:ext>
              </a:extLst>
            </p:cNvPr>
            <p:cNvSpPr/>
            <p:nvPr/>
          </p:nvSpPr>
          <p:spPr>
            <a:xfrm>
              <a:off x="4295589" y="304404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FCBC4A"/>
              </a:solidFill>
              <a:prstDash val="solid"/>
              <a:miter/>
            </a:ln>
          </p:spPr>
          <p:txBody>
            <a:bodyPr rtlCol="0" anchor="ctr"/>
            <a:lstStyle/>
            <a:p>
              <a:endParaRPr lang="da-DK">
                <a:latin typeface="Helvetica" panose="020B0604020202020204" pitchFamily="34" charset="0"/>
                <a:cs typeface="Helvetica" panose="020B0604020202020204" pitchFamily="34" charset="0"/>
              </a:endParaRPr>
            </a:p>
          </p:txBody>
        </p:sp>
      </p:grpSp>
      <p:grpSp>
        <p:nvGrpSpPr>
          <p:cNvPr id="47" name="Gruppe 102">
            <a:extLst>
              <a:ext uri="{FF2B5EF4-FFF2-40B4-BE49-F238E27FC236}">
                <a16:creationId xmlns:a16="http://schemas.microsoft.com/office/drawing/2014/main" id="{44499B9F-EF35-1139-E346-382BD617DB40}"/>
              </a:ext>
            </a:extLst>
          </p:cNvPr>
          <p:cNvGrpSpPr/>
          <p:nvPr/>
        </p:nvGrpSpPr>
        <p:grpSpPr>
          <a:xfrm>
            <a:off x="828310" y="4300082"/>
            <a:ext cx="3482663" cy="451324"/>
            <a:chOff x="900000" y="2584829"/>
            <a:chExt cx="4643550" cy="601765"/>
          </a:xfrm>
        </p:grpSpPr>
        <p:grpSp>
          <p:nvGrpSpPr>
            <p:cNvPr id="48" name="Gruppe 103">
              <a:extLst>
                <a:ext uri="{FF2B5EF4-FFF2-40B4-BE49-F238E27FC236}">
                  <a16:creationId xmlns:a16="http://schemas.microsoft.com/office/drawing/2014/main" id="{F26EF72D-AC0F-2183-1B56-625E3C75F47E}"/>
                </a:ext>
              </a:extLst>
            </p:cNvPr>
            <p:cNvGrpSpPr/>
            <p:nvPr/>
          </p:nvGrpSpPr>
          <p:grpSpPr>
            <a:xfrm>
              <a:off x="900000" y="2584829"/>
              <a:ext cx="4643550" cy="539277"/>
              <a:chOff x="900000" y="4387842"/>
              <a:chExt cx="4643550" cy="539277"/>
            </a:xfrm>
          </p:grpSpPr>
          <p:sp>
            <p:nvSpPr>
              <p:cNvPr id="50" name="Tekstfelt 105">
                <a:extLst>
                  <a:ext uri="{FF2B5EF4-FFF2-40B4-BE49-F238E27FC236}">
                    <a16:creationId xmlns:a16="http://schemas.microsoft.com/office/drawing/2014/main" id="{35AA380C-9752-2A60-B5B9-346AD9F90DA0}"/>
                  </a:ext>
                </a:extLst>
              </p:cNvPr>
              <p:cNvSpPr txBox="1"/>
              <p:nvPr/>
            </p:nvSpPr>
            <p:spPr>
              <a:xfrm>
                <a:off x="900000" y="4387842"/>
                <a:ext cx="4643550" cy="338554"/>
              </a:xfrm>
              <a:prstGeom prst="rect">
                <a:avLst/>
              </a:prstGeom>
              <a:noFill/>
            </p:spPr>
            <p:txBody>
              <a:bodyPr wrap="square" lIns="0" tIns="0" rIns="0" rtlCol="0" anchor="b">
                <a:spAutoFit/>
              </a:bodyPr>
              <a:lstStyle/>
              <a:p>
                <a:pPr defTabSz="685800">
                  <a:spcAft>
                    <a:spcPts val="450"/>
                  </a:spcAft>
                  <a:defRPr/>
                </a:pPr>
                <a:r>
                  <a:rPr lang="en-US" sz="1350" b="1">
                    <a:latin typeface="Roboto" panose="02000000000000000000" pitchFamily="2" charset="0"/>
                    <a:ea typeface="Roboto" panose="02000000000000000000" pitchFamily="2" charset="0"/>
                    <a:cs typeface="Roboto" panose="02000000000000000000" pitchFamily="2" charset="0"/>
                  </a:rPr>
                  <a:t>Technical assessment</a:t>
                </a:r>
              </a:p>
            </p:txBody>
          </p:sp>
          <p:sp>
            <p:nvSpPr>
              <p:cNvPr id="51" name="Rektangel 106">
                <a:extLst>
                  <a:ext uri="{FF2B5EF4-FFF2-40B4-BE49-F238E27FC236}">
                    <a16:creationId xmlns:a16="http://schemas.microsoft.com/office/drawing/2014/main" id="{B3D0D91A-FDFD-3F30-78EC-BF246B548020}"/>
                  </a:ext>
                </a:extLst>
              </p:cNvPr>
              <p:cNvSpPr/>
              <p:nvPr/>
            </p:nvSpPr>
            <p:spPr>
              <a:xfrm>
                <a:off x="900000" y="4798319"/>
                <a:ext cx="1874156" cy="128800"/>
              </a:xfrm>
              <a:prstGeom prst="rect">
                <a:avLst/>
              </a:prstGeom>
              <a:solidFill>
                <a:srgbClr val="56C6D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cxnSp>
            <p:nvCxnSpPr>
              <p:cNvPr id="52" name="Lige forbindelse 107">
                <a:extLst>
                  <a:ext uri="{FF2B5EF4-FFF2-40B4-BE49-F238E27FC236}">
                    <a16:creationId xmlns:a16="http://schemas.microsoft.com/office/drawing/2014/main" id="{9A930AB6-2786-D947-B57C-2F67DA5BE30E}"/>
                  </a:ext>
                </a:extLst>
              </p:cNvPr>
              <p:cNvCxnSpPr>
                <a:cxnSpLocks/>
                <a:stCxn id="49" idx="2"/>
              </p:cNvCxnSpPr>
              <p:nvPr/>
            </p:nvCxnSpPr>
            <p:spPr>
              <a:xfrm flipH="1">
                <a:off x="900000" y="4918331"/>
                <a:ext cx="4030363" cy="0"/>
              </a:xfrm>
              <a:prstGeom prst="line">
                <a:avLst/>
              </a:prstGeom>
              <a:ln w="19050">
                <a:solidFill>
                  <a:srgbClr val="56C6D4"/>
                </a:solidFill>
              </a:ln>
            </p:spPr>
            <p:style>
              <a:lnRef idx="1">
                <a:schemeClr val="accent1"/>
              </a:lnRef>
              <a:fillRef idx="0">
                <a:schemeClr val="accent1"/>
              </a:fillRef>
              <a:effectRef idx="0">
                <a:schemeClr val="accent1"/>
              </a:effectRef>
              <a:fontRef idx="minor">
                <a:schemeClr val="tx1"/>
              </a:fontRef>
            </p:style>
          </p:cxnSp>
        </p:grpSp>
        <p:sp>
          <p:nvSpPr>
            <p:cNvPr id="49" name="Kombinationstegning: figur 104">
              <a:extLst>
                <a:ext uri="{FF2B5EF4-FFF2-40B4-BE49-F238E27FC236}">
                  <a16:creationId xmlns:a16="http://schemas.microsoft.com/office/drawing/2014/main" id="{6E527B4E-5FD6-0CD8-ADC4-556E301B301F}"/>
                </a:ext>
              </a:extLst>
            </p:cNvPr>
            <p:cNvSpPr/>
            <p:nvPr/>
          </p:nvSpPr>
          <p:spPr>
            <a:xfrm>
              <a:off x="4930363" y="304404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56C6D4"/>
              </a:solidFill>
              <a:prstDash val="solid"/>
              <a:miter/>
            </a:ln>
          </p:spPr>
          <p:txBody>
            <a:bodyPr rtlCol="0" anchor="ctr"/>
            <a:lstStyle/>
            <a:p>
              <a:endParaRPr lang="da-DK">
                <a:latin typeface="Helvetica" panose="020B0604020202020204" pitchFamily="34" charset="0"/>
                <a:cs typeface="Helvetica" panose="020B0604020202020204" pitchFamily="34" charset="0"/>
              </a:endParaRPr>
            </a:p>
          </p:txBody>
        </p:sp>
      </p:grpSp>
      <p:grpSp>
        <p:nvGrpSpPr>
          <p:cNvPr id="53" name="Gruppe 129">
            <a:extLst>
              <a:ext uri="{FF2B5EF4-FFF2-40B4-BE49-F238E27FC236}">
                <a16:creationId xmlns:a16="http://schemas.microsoft.com/office/drawing/2014/main" id="{A9AB7B6C-2864-3166-DD85-CB8C397CA8B5}"/>
              </a:ext>
            </a:extLst>
          </p:cNvPr>
          <p:cNvGrpSpPr/>
          <p:nvPr/>
        </p:nvGrpSpPr>
        <p:grpSpPr>
          <a:xfrm>
            <a:off x="828310" y="4822858"/>
            <a:ext cx="3950321" cy="404458"/>
            <a:chOff x="900000" y="5577235"/>
            <a:chExt cx="5267094" cy="539277"/>
          </a:xfrm>
        </p:grpSpPr>
        <p:sp>
          <p:nvSpPr>
            <p:cNvPr id="54" name="Rektangel 128">
              <a:extLst>
                <a:ext uri="{FF2B5EF4-FFF2-40B4-BE49-F238E27FC236}">
                  <a16:creationId xmlns:a16="http://schemas.microsoft.com/office/drawing/2014/main" id="{DC6A2234-A314-A48B-49C8-5CAACEDAB717}"/>
                </a:ext>
              </a:extLst>
            </p:cNvPr>
            <p:cNvSpPr/>
            <p:nvPr/>
          </p:nvSpPr>
          <p:spPr>
            <a:xfrm>
              <a:off x="900000" y="5829469"/>
              <a:ext cx="5196000" cy="287043"/>
            </a:xfrm>
            <a:custGeom>
              <a:avLst/>
              <a:gdLst>
                <a:gd name="connsiteX0" fmla="*/ 0 w 5196000"/>
                <a:gd name="connsiteY0" fmla="*/ 0 h 287043"/>
                <a:gd name="connsiteX1" fmla="*/ 5196000 w 5196000"/>
                <a:gd name="connsiteY1" fmla="*/ 0 h 287043"/>
                <a:gd name="connsiteX2" fmla="*/ 5196000 w 5196000"/>
                <a:gd name="connsiteY2" fmla="*/ 287043 h 287043"/>
                <a:gd name="connsiteX3" fmla="*/ 0 w 5196000"/>
                <a:gd name="connsiteY3" fmla="*/ 287043 h 287043"/>
                <a:gd name="connsiteX4" fmla="*/ 0 w 5196000"/>
                <a:gd name="connsiteY4" fmla="*/ 0 h 287043"/>
                <a:gd name="connsiteX0" fmla="*/ 0 w 5196000"/>
                <a:gd name="connsiteY0" fmla="*/ 0 h 287043"/>
                <a:gd name="connsiteX1" fmla="*/ 5196000 w 5196000"/>
                <a:gd name="connsiteY1" fmla="*/ 0 h 287043"/>
                <a:gd name="connsiteX2" fmla="*/ 5196000 w 5196000"/>
                <a:gd name="connsiteY2" fmla="*/ 287043 h 287043"/>
                <a:gd name="connsiteX3" fmla="*/ 0 w 5196000"/>
                <a:gd name="connsiteY3" fmla="*/ 287043 h 287043"/>
                <a:gd name="connsiteX4" fmla="*/ 91440 w 5196000"/>
                <a:gd name="connsiteY4" fmla="*/ 91440 h 287043"/>
                <a:gd name="connsiteX0" fmla="*/ 0 w 5196000"/>
                <a:gd name="connsiteY0" fmla="*/ 0 h 287043"/>
                <a:gd name="connsiteX1" fmla="*/ 5196000 w 5196000"/>
                <a:gd name="connsiteY1" fmla="*/ 0 h 287043"/>
                <a:gd name="connsiteX2" fmla="*/ 5196000 w 5196000"/>
                <a:gd name="connsiteY2" fmla="*/ 287043 h 287043"/>
                <a:gd name="connsiteX3" fmla="*/ 0 w 5196000"/>
                <a:gd name="connsiteY3" fmla="*/ 287043 h 287043"/>
                <a:gd name="connsiteX0" fmla="*/ 5196000 w 5196000"/>
                <a:gd name="connsiteY0" fmla="*/ 0 h 287043"/>
                <a:gd name="connsiteX1" fmla="*/ 5196000 w 5196000"/>
                <a:gd name="connsiteY1" fmla="*/ 287043 h 287043"/>
                <a:gd name="connsiteX2" fmla="*/ 0 w 5196000"/>
                <a:gd name="connsiteY2" fmla="*/ 287043 h 287043"/>
              </a:gdLst>
              <a:ahLst/>
              <a:cxnLst>
                <a:cxn ang="0">
                  <a:pos x="connsiteX0" y="connsiteY0"/>
                </a:cxn>
                <a:cxn ang="0">
                  <a:pos x="connsiteX1" y="connsiteY1"/>
                </a:cxn>
                <a:cxn ang="0">
                  <a:pos x="connsiteX2" y="connsiteY2"/>
                </a:cxn>
              </a:cxnLst>
              <a:rect l="l" t="t" r="r" b="b"/>
              <a:pathLst>
                <a:path w="5196000" h="287043">
                  <a:moveTo>
                    <a:pt x="5196000" y="0"/>
                  </a:moveTo>
                  <a:lnTo>
                    <a:pt x="5196000" y="287043"/>
                  </a:lnTo>
                  <a:lnTo>
                    <a:pt x="0" y="287043"/>
                  </a:lnTo>
                </a:path>
              </a:pathLst>
            </a:custGeom>
            <a:noFill/>
            <a:ln w="19050">
              <a:solidFill>
                <a:srgbClr val="56C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grpSp>
          <p:nvGrpSpPr>
            <p:cNvPr id="55" name="Gruppe 113">
              <a:extLst>
                <a:ext uri="{FF2B5EF4-FFF2-40B4-BE49-F238E27FC236}">
                  <a16:creationId xmlns:a16="http://schemas.microsoft.com/office/drawing/2014/main" id="{6D95953E-687E-5DB9-2C92-551B722B15A0}"/>
                </a:ext>
              </a:extLst>
            </p:cNvPr>
            <p:cNvGrpSpPr/>
            <p:nvPr/>
          </p:nvGrpSpPr>
          <p:grpSpPr>
            <a:xfrm>
              <a:off x="900000" y="5577235"/>
              <a:ext cx="5267094" cy="539277"/>
              <a:chOff x="900000" y="2584829"/>
              <a:chExt cx="5267094" cy="539277"/>
            </a:xfrm>
          </p:grpSpPr>
          <p:grpSp>
            <p:nvGrpSpPr>
              <p:cNvPr id="56" name="Gruppe 114">
                <a:extLst>
                  <a:ext uri="{FF2B5EF4-FFF2-40B4-BE49-F238E27FC236}">
                    <a16:creationId xmlns:a16="http://schemas.microsoft.com/office/drawing/2014/main" id="{F95251F6-8B0C-0E80-6C15-F51A023090B5}"/>
                  </a:ext>
                </a:extLst>
              </p:cNvPr>
              <p:cNvGrpSpPr/>
              <p:nvPr/>
            </p:nvGrpSpPr>
            <p:grpSpPr>
              <a:xfrm>
                <a:off x="900000" y="2584829"/>
                <a:ext cx="4643550" cy="539277"/>
                <a:chOff x="900000" y="4387842"/>
                <a:chExt cx="4643550" cy="539277"/>
              </a:xfrm>
            </p:grpSpPr>
            <p:sp>
              <p:nvSpPr>
                <p:cNvPr id="58" name="Tekstfelt 116">
                  <a:extLst>
                    <a:ext uri="{FF2B5EF4-FFF2-40B4-BE49-F238E27FC236}">
                      <a16:creationId xmlns:a16="http://schemas.microsoft.com/office/drawing/2014/main" id="{C6E337E5-FCCD-C1AD-BA05-77EC1A773DA7}"/>
                    </a:ext>
                  </a:extLst>
                </p:cNvPr>
                <p:cNvSpPr txBox="1"/>
                <p:nvPr/>
              </p:nvSpPr>
              <p:spPr>
                <a:xfrm>
                  <a:off x="900000" y="4387842"/>
                  <a:ext cx="4643550" cy="338554"/>
                </a:xfrm>
                <a:prstGeom prst="rect">
                  <a:avLst/>
                </a:prstGeom>
                <a:noFill/>
              </p:spPr>
              <p:txBody>
                <a:bodyPr wrap="square" lIns="0" tIns="0" rIns="0" rtlCol="0" anchor="b">
                  <a:spAutoFit/>
                </a:bodyPr>
                <a:lstStyle/>
                <a:p>
                  <a:pPr defTabSz="685800">
                    <a:spcAft>
                      <a:spcPts val="450"/>
                    </a:spcAft>
                    <a:defRPr/>
                  </a:pPr>
                  <a:r>
                    <a:rPr lang="en-US" sz="1350" b="1">
                      <a:latin typeface="Roboto" panose="02000000000000000000" pitchFamily="2" charset="0"/>
                      <a:ea typeface="Roboto" panose="02000000000000000000" pitchFamily="2" charset="0"/>
                      <a:cs typeface="Roboto" panose="02000000000000000000" pitchFamily="2" charset="0"/>
                    </a:rPr>
                    <a:t>Information collection</a:t>
                  </a:r>
                </a:p>
              </p:txBody>
            </p:sp>
            <p:sp>
              <p:nvSpPr>
                <p:cNvPr id="59" name="Rektangel 117">
                  <a:extLst>
                    <a:ext uri="{FF2B5EF4-FFF2-40B4-BE49-F238E27FC236}">
                      <a16:creationId xmlns:a16="http://schemas.microsoft.com/office/drawing/2014/main" id="{98A2688A-DC99-EB47-3631-8524ABAEA9CA}"/>
                    </a:ext>
                  </a:extLst>
                </p:cNvPr>
                <p:cNvSpPr/>
                <p:nvPr/>
              </p:nvSpPr>
              <p:spPr>
                <a:xfrm>
                  <a:off x="900000" y="4798319"/>
                  <a:ext cx="1850344" cy="128800"/>
                </a:xfrm>
                <a:prstGeom prst="rect">
                  <a:avLst/>
                </a:prstGeom>
                <a:solidFill>
                  <a:srgbClr val="56C6D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grpSp>
          <p:sp>
            <p:nvSpPr>
              <p:cNvPr id="57" name="Kombinationstegning: figur 115">
                <a:extLst>
                  <a:ext uri="{FF2B5EF4-FFF2-40B4-BE49-F238E27FC236}">
                    <a16:creationId xmlns:a16="http://schemas.microsoft.com/office/drawing/2014/main" id="{EF399149-DD63-FD0D-E656-C414914A2781}"/>
                  </a:ext>
                </a:extLst>
              </p:cNvPr>
              <p:cNvSpPr/>
              <p:nvPr/>
            </p:nvSpPr>
            <p:spPr>
              <a:xfrm>
                <a:off x="6024541" y="272787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56C6D4"/>
                </a:solidFill>
                <a:prstDash val="solid"/>
                <a:miter/>
              </a:ln>
            </p:spPr>
            <p:txBody>
              <a:bodyPr rtlCol="0" anchor="ctr"/>
              <a:lstStyle/>
              <a:p>
                <a:endParaRPr lang="da-DK">
                  <a:latin typeface="Helvetica" panose="020B0604020202020204" pitchFamily="34" charset="0"/>
                  <a:cs typeface="Helvetica" panose="020B0604020202020204" pitchFamily="34" charset="0"/>
                </a:endParaRPr>
              </a:p>
            </p:txBody>
          </p:sp>
        </p:grpSp>
      </p:grpSp>
      <p:grpSp>
        <p:nvGrpSpPr>
          <p:cNvPr id="60" name="Gruppe 141">
            <a:extLst>
              <a:ext uri="{FF2B5EF4-FFF2-40B4-BE49-F238E27FC236}">
                <a16:creationId xmlns:a16="http://schemas.microsoft.com/office/drawing/2014/main" id="{F96677A4-937A-CBB3-B6A3-555119A4D117}"/>
              </a:ext>
            </a:extLst>
          </p:cNvPr>
          <p:cNvGrpSpPr/>
          <p:nvPr/>
        </p:nvGrpSpPr>
        <p:grpSpPr>
          <a:xfrm>
            <a:off x="828310" y="3775502"/>
            <a:ext cx="3482663" cy="765829"/>
            <a:chOff x="899999" y="4180756"/>
            <a:chExt cx="4643551" cy="1021106"/>
          </a:xfrm>
        </p:grpSpPr>
        <p:grpSp>
          <p:nvGrpSpPr>
            <p:cNvPr id="61" name="Gruppe 96">
              <a:extLst>
                <a:ext uri="{FF2B5EF4-FFF2-40B4-BE49-F238E27FC236}">
                  <a16:creationId xmlns:a16="http://schemas.microsoft.com/office/drawing/2014/main" id="{0DC5972F-B7E4-00BE-A0ED-BF6B794F515D}"/>
                </a:ext>
              </a:extLst>
            </p:cNvPr>
            <p:cNvGrpSpPr/>
            <p:nvPr/>
          </p:nvGrpSpPr>
          <p:grpSpPr>
            <a:xfrm>
              <a:off x="900000" y="4180756"/>
              <a:ext cx="4643550" cy="1021106"/>
              <a:chOff x="900000" y="2584829"/>
              <a:chExt cx="4643550" cy="1021106"/>
            </a:xfrm>
          </p:grpSpPr>
          <p:grpSp>
            <p:nvGrpSpPr>
              <p:cNvPr id="63" name="Gruppe 97">
                <a:extLst>
                  <a:ext uri="{FF2B5EF4-FFF2-40B4-BE49-F238E27FC236}">
                    <a16:creationId xmlns:a16="http://schemas.microsoft.com/office/drawing/2014/main" id="{2CDBE67F-5311-A855-9CBF-D2959609C62F}"/>
                  </a:ext>
                </a:extLst>
              </p:cNvPr>
              <p:cNvGrpSpPr/>
              <p:nvPr/>
            </p:nvGrpSpPr>
            <p:grpSpPr>
              <a:xfrm>
                <a:off x="900000" y="2584829"/>
                <a:ext cx="4643550" cy="949830"/>
                <a:chOff x="900000" y="4387842"/>
                <a:chExt cx="4643550" cy="949830"/>
              </a:xfrm>
            </p:grpSpPr>
            <p:sp>
              <p:nvSpPr>
                <p:cNvPr id="65" name="Tekstfelt 99">
                  <a:extLst>
                    <a:ext uri="{FF2B5EF4-FFF2-40B4-BE49-F238E27FC236}">
                      <a16:creationId xmlns:a16="http://schemas.microsoft.com/office/drawing/2014/main" id="{780FBB36-8B6E-0EFF-F6FE-6048E8092742}"/>
                    </a:ext>
                  </a:extLst>
                </p:cNvPr>
                <p:cNvSpPr txBox="1"/>
                <p:nvPr/>
              </p:nvSpPr>
              <p:spPr>
                <a:xfrm>
                  <a:off x="900000" y="4387842"/>
                  <a:ext cx="4643550" cy="338555"/>
                </a:xfrm>
                <a:prstGeom prst="rect">
                  <a:avLst/>
                </a:prstGeom>
                <a:noFill/>
              </p:spPr>
              <p:txBody>
                <a:bodyPr wrap="square" lIns="0" tIns="0" rIns="0" rtlCol="0" anchor="b">
                  <a:spAutoFit/>
                </a:bodyPr>
                <a:lstStyle/>
                <a:p>
                  <a:pPr defTabSz="685800">
                    <a:spcAft>
                      <a:spcPts val="450"/>
                    </a:spcAft>
                    <a:defRPr/>
                  </a:pPr>
                  <a:r>
                    <a:rPr lang="en-US" sz="1350" b="1">
                      <a:latin typeface="Roboto" panose="02000000000000000000" pitchFamily="2" charset="0"/>
                      <a:ea typeface="Roboto" panose="02000000000000000000" pitchFamily="2" charset="0"/>
                      <a:cs typeface="Roboto" panose="02000000000000000000" pitchFamily="2" charset="0"/>
                    </a:rPr>
                    <a:t>Consideration of outputs</a:t>
                  </a:r>
                </a:p>
              </p:txBody>
            </p:sp>
            <p:sp>
              <p:nvSpPr>
                <p:cNvPr id="66" name="Rektangel 100">
                  <a:extLst>
                    <a:ext uri="{FF2B5EF4-FFF2-40B4-BE49-F238E27FC236}">
                      <a16:creationId xmlns:a16="http://schemas.microsoft.com/office/drawing/2014/main" id="{9265F120-5EB4-3B5E-FE7E-9F901EF92C16}"/>
                    </a:ext>
                  </a:extLst>
                </p:cNvPr>
                <p:cNvSpPr/>
                <p:nvPr/>
              </p:nvSpPr>
              <p:spPr>
                <a:xfrm>
                  <a:off x="900000" y="4798319"/>
                  <a:ext cx="2097994" cy="128800"/>
                </a:xfrm>
                <a:prstGeom prst="rect">
                  <a:avLst/>
                </a:prstGeom>
                <a:solidFill>
                  <a:srgbClr val="56C6D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cxnSp>
              <p:nvCxnSpPr>
                <p:cNvPr id="67" name="Lige forbindelse 101">
                  <a:extLst>
                    <a:ext uri="{FF2B5EF4-FFF2-40B4-BE49-F238E27FC236}">
                      <a16:creationId xmlns:a16="http://schemas.microsoft.com/office/drawing/2014/main" id="{C02C0489-E42E-0872-A4B2-E6630C88F247}"/>
                    </a:ext>
                  </a:extLst>
                </p:cNvPr>
                <p:cNvCxnSpPr>
                  <a:cxnSpLocks/>
                </p:cNvCxnSpPr>
                <p:nvPr/>
              </p:nvCxnSpPr>
              <p:spPr>
                <a:xfrm flipH="1">
                  <a:off x="3892848" y="5337672"/>
                  <a:ext cx="752578" cy="0"/>
                </a:xfrm>
                <a:prstGeom prst="line">
                  <a:avLst/>
                </a:prstGeom>
                <a:ln w="19050">
                  <a:solidFill>
                    <a:srgbClr val="56C6D4"/>
                  </a:solidFill>
                </a:ln>
              </p:spPr>
              <p:style>
                <a:lnRef idx="1">
                  <a:schemeClr val="accent1"/>
                </a:lnRef>
                <a:fillRef idx="0">
                  <a:schemeClr val="accent1"/>
                </a:fillRef>
                <a:effectRef idx="0">
                  <a:schemeClr val="accent1"/>
                </a:effectRef>
                <a:fontRef idx="minor">
                  <a:schemeClr val="tx1"/>
                </a:fontRef>
              </p:style>
            </p:cxnSp>
          </p:grpSp>
          <p:sp>
            <p:nvSpPr>
              <p:cNvPr id="64" name="Kombinationstegning: figur 98">
                <a:extLst>
                  <a:ext uri="{FF2B5EF4-FFF2-40B4-BE49-F238E27FC236}">
                    <a16:creationId xmlns:a16="http://schemas.microsoft.com/office/drawing/2014/main" id="{0DB533AE-3070-C5C2-81D6-BD5DF12E84B7}"/>
                  </a:ext>
                </a:extLst>
              </p:cNvPr>
              <p:cNvSpPr/>
              <p:nvPr/>
            </p:nvSpPr>
            <p:spPr>
              <a:xfrm>
                <a:off x="4648302" y="3463382"/>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latin typeface="Helvetica" panose="020B0604020202020204" pitchFamily="34" charset="0"/>
                  <a:cs typeface="Helvetica" panose="020B0604020202020204" pitchFamily="34" charset="0"/>
                </a:endParaRPr>
              </a:p>
            </p:txBody>
          </p:sp>
        </p:grpSp>
        <p:sp>
          <p:nvSpPr>
            <p:cNvPr id="62" name="Rektangel 131">
              <a:extLst>
                <a:ext uri="{FF2B5EF4-FFF2-40B4-BE49-F238E27FC236}">
                  <a16:creationId xmlns:a16="http://schemas.microsoft.com/office/drawing/2014/main" id="{BDC75351-94FD-98DC-5C54-1764C3B1E778}"/>
                </a:ext>
              </a:extLst>
            </p:cNvPr>
            <p:cNvSpPr/>
            <p:nvPr/>
          </p:nvSpPr>
          <p:spPr>
            <a:xfrm>
              <a:off x="899999" y="4720033"/>
              <a:ext cx="2992849" cy="410553"/>
            </a:xfrm>
            <a:custGeom>
              <a:avLst/>
              <a:gdLst>
                <a:gd name="connsiteX0" fmla="*/ 0 w 2976066"/>
                <a:gd name="connsiteY0" fmla="*/ 0 h 410553"/>
                <a:gd name="connsiteX1" fmla="*/ 2976066 w 2976066"/>
                <a:gd name="connsiteY1" fmla="*/ 0 h 410553"/>
                <a:gd name="connsiteX2" fmla="*/ 2976066 w 2976066"/>
                <a:gd name="connsiteY2" fmla="*/ 410553 h 410553"/>
                <a:gd name="connsiteX3" fmla="*/ 0 w 2976066"/>
                <a:gd name="connsiteY3" fmla="*/ 410553 h 410553"/>
                <a:gd name="connsiteX4" fmla="*/ 0 w 2976066"/>
                <a:gd name="connsiteY4" fmla="*/ 0 h 410553"/>
                <a:gd name="connsiteX0" fmla="*/ 0 w 2976066"/>
                <a:gd name="connsiteY0" fmla="*/ 410553 h 501993"/>
                <a:gd name="connsiteX1" fmla="*/ 0 w 2976066"/>
                <a:gd name="connsiteY1" fmla="*/ 0 h 501993"/>
                <a:gd name="connsiteX2" fmla="*/ 2976066 w 2976066"/>
                <a:gd name="connsiteY2" fmla="*/ 0 h 501993"/>
                <a:gd name="connsiteX3" fmla="*/ 2976066 w 2976066"/>
                <a:gd name="connsiteY3" fmla="*/ 410553 h 501993"/>
                <a:gd name="connsiteX4" fmla="*/ 91440 w 2976066"/>
                <a:gd name="connsiteY4" fmla="*/ 501993 h 501993"/>
                <a:gd name="connsiteX0" fmla="*/ 0 w 2976066"/>
                <a:gd name="connsiteY0" fmla="*/ 410553 h 410553"/>
                <a:gd name="connsiteX1" fmla="*/ 0 w 2976066"/>
                <a:gd name="connsiteY1" fmla="*/ 0 h 410553"/>
                <a:gd name="connsiteX2" fmla="*/ 2976066 w 2976066"/>
                <a:gd name="connsiteY2" fmla="*/ 0 h 410553"/>
                <a:gd name="connsiteX3" fmla="*/ 2976066 w 2976066"/>
                <a:gd name="connsiteY3" fmla="*/ 410553 h 410553"/>
                <a:gd name="connsiteX0" fmla="*/ 0 w 2980829"/>
                <a:gd name="connsiteY0" fmla="*/ 396266 h 410553"/>
                <a:gd name="connsiteX1" fmla="*/ 4763 w 2980829"/>
                <a:gd name="connsiteY1" fmla="*/ 0 h 410553"/>
                <a:gd name="connsiteX2" fmla="*/ 2980829 w 2980829"/>
                <a:gd name="connsiteY2" fmla="*/ 0 h 410553"/>
                <a:gd name="connsiteX3" fmla="*/ 2980829 w 2980829"/>
                <a:gd name="connsiteY3" fmla="*/ 410553 h 410553"/>
                <a:gd name="connsiteX0" fmla="*/ 0 w 2976066"/>
                <a:gd name="connsiteY0" fmla="*/ 0 h 410553"/>
                <a:gd name="connsiteX1" fmla="*/ 2976066 w 2976066"/>
                <a:gd name="connsiteY1" fmla="*/ 0 h 410553"/>
                <a:gd name="connsiteX2" fmla="*/ 2976066 w 2976066"/>
                <a:gd name="connsiteY2" fmla="*/ 410553 h 410553"/>
              </a:gdLst>
              <a:ahLst/>
              <a:cxnLst>
                <a:cxn ang="0">
                  <a:pos x="connsiteX0" y="connsiteY0"/>
                </a:cxn>
                <a:cxn ang="0">
                  <a:pos x="connsiteX1" y="connsiteY1"/>
                </a:cxn>
                <a:cxn ang="0">
                  <a:pos x="connsiteX2" y="connsiteY2"/>
                </a:cxn>
              </a:cxnLst>
              <a:rect l="l" t="t" r="r" b="b"/>
              <a:pathLst>
                <a:path w="2976066" h="410553">
                  <a:moveTo>
                    <a:pt x="0" y="0"/>
                  </a:moveTo>
                  <a:lnTo>
                    <a:pt x="2976066" y="0"/>
                  </a:lnTo>
                  <a:lnTo>
                    <a:pt x="2976066" y="410553"/>
                  </a:lnTo>
                </a:path>
              </a:pathLst>
            </a:custGeom>
            <a:noFill/>
            <a:ln w="19050">
              <a:solidFill>
                <a:srgbClr val="56C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panose="020B0604020202020204" pitchFamily="34" charset="0"/>
                <a:cs typeface="Helvetica" panose="020B0604020202020204" pitchFamily="34" charset="0"/>
              </a:endParaRPr>
            </a:p>
          </p:txBody>
        </p:sp>
      </p:grpSp>
      <p:sp>
        <p:nvSpPr>
          <p:cNvPr id="68" name="Oval 67">
            <a:extLst>
              <a:ext uri="{FF2B5EF4-FFF2-40B4-BE49-F238E27FC236}">
                <a16:creationId xmlns:a16="http://schemas.microsoft.com/office/drawing/2014/main" id="{0FC224FC-9946-9F8C-AEBE-ABD80AEAA3D0}"/>
              </a:ext>
            </a:extLst>
          </p:cNvPr>
          <p:cNvSpPr/>
          <p:nvPr/>
        </p:nvSpPr>
        <p:spPr>
          <a:xfrm>
            <a:off x="4228116" y="3157966"/>
            <a:ext cx="1003019" cy="960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Roboto" panose="02000000000000000000" pitchFamily="2" charset="0"/>
                <a:ea typeface="Roboto" panose="02000000000000000000" pitchFamily="2" charset="0"/>
                <a:cs typeface="Roboto" panose="02000000000000000000" pitchFamily="2" charset="0"/>
              </a:rPr>
              <a:t>Every 5 years</a:t>
            </a:r>
          </a:p>
        </p:txBody>
      </p:sp>
      <p:sp>
        <p:nvSpPr>
          <p:cNvPr id="69" name="Tekstfelt 43">
            <a:extLst>
              <a:ext uri="{FF2B5EF4-FFF2-40B4-BE49-F238E27FC236}">
                <a16:creationId xmlns:a16="http://schemas.microsoft.com/office/drawing/2014/main" id="{53F6A10E-88BA-FE46-6FA5-4CB5C246E5D3}"/>
              </a:ext>
            </a:extLst>
          </p:cNvPr>
          <p:cNvSpPr txBox="1"/>
          <p:nvPr/>
        </p:nvSpPr>
        <p:spPr>
          <a:xfrm>
            <a:off x="3359055" y="3316971"/>
            <a:ext cx="707051" cy="369332"/>
          </a:xfrm>
          <a:prstGeom prst="rect">
            <a:avLst/>
          </a:prstGeom>
          <a:noFill/>
        </p:spPr>
        <p:txBody>
          <a:bodyPr wrap="square" lIns="0" tIns="0" rIns="0" rtlCol="0" anchor="b">
            <a:spAutoFit/>
          </a:bodyPr>
          <a:lstStyle/>
          <a:p>
            <a:pPr algn="ctr" defTabSz="685800">
              <a:spcAft>
                <a:spcPts val="450"/>
              </a:spcAft>
              <a:defRPr/>
            </a:pPr>
            <a:r>
              <a:rPr lang="en-US" sz="2100" b="1">
                <a:solidFill>
                  <a:schemeClr val="bg1"/>
                </a:solidFill>
                <a:latin typeface="Roboto" panose="02000000000000000000" pitchFamily="2" charset="0"/>
                <a:ea typeface="Roboto" panose="02000000000000000000" pitchFamily="2" charset="0"/>
                <a:cs typeface="Roboto" panose="02000000000000000000" pitchFamily="2" charset="0"/>
              </a:rPr>
              <a:t>1</a:t>
            </a:r>
          </a:p>
        </p:txBody>
      </p:sp>
      <p:sp>
        <p:nvSpPr>
          <p:cNvPr id="70" name="Tekstfelt 43">
            <a:extLst>
              <a:ext uri="{FF2B5EF4-FFF2-40B4-BE49-F238E27FC236}">
                <a16:creationId xmlns:a16="http://schemas.microsoft.com/office/drawing/2014/main" id="{7F0CC838-645A-6A9D-79F1-937E57CF0BAE}"/>
              </a:ext>
            </a:extLst>
          </p:cNvPr>
          <p:cNvSpPr txBox="1"/>
          <p:nvPr/>
        </p:nvSpPr>
        <p:spPr>
          <a:xfrm>
            <a:off x="5390534" y="3396907"/>
            <a:ext cx="707051" cy="369332"/>
          </a:xfrm>
          <a:prstGeom prst="rect">
            <a:avLst/>
          </a:prstGeom>
          <a:noFill/>
        </p:spPr>
        <p:txBody>
          <a:bodyPr wrap="square" lIns="0" tIns="0" rIns="0" rtlCol="0" anchor="b">
            <a:spAutoFit/>
          </a:bodyPr>
          <a:lstStyle/>
          <a:p>
            <a:pPr algn="ctr" defTabSz="685800">
              <a:spcAft>
                <a:spcPts val="450"/>
              </a:spcAft>
              <a:defRPr/>
            </a:pPr>
            <a:r>
              <a:rPr lang="en-US" sz="2100" b="1">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
        <p:nvSpPr>
          <p:cNvPr id="71" name="Tekstfelt 43">
            <a:extLst>
              <a:ext uri="{FF2B5EF4-FFF2-40B4-BE49-F238E27FC236}">
                <a16:creationId xmlns:a16="http://schemas.microsoft.com/office/drawing/2014/main" id="{DCD5CD27-352F-D243-DE7E-7AE0D26ECBFA}"/>
              </a:ext>
            </a:extLst>
          </p:cNvPr>
          <p:cNvSpPr txBox="1"/>
          <p:nvPr/>
        </p:nvSpPr>
        <p:spPr>
          <a:xfrm>
            <a:off x="4770845" y="4453214"/>
            <a:ext cx="707051" cy="369332"/>
          </a:xfrm>
          <a:prstGeom prst="rect">
            <a:avLst/>
          </a:prstGeom>
          <a:noFill/>
        </p:spPr>
        <p:txBody>
          <a:bodyPr wrap="square" lIns="0" tIns="0" rIns="0" rtlCol="0" anchor="b">
            <a:spAutoFit/>
          </a:bodyPr>
          <a:lstStyle/>
          <a:p>
            <a:pPr algn="ctr" defTabSz="685800">
              <a:spcAft>
                <a:spcPts val="450"/>
              </a:spcAft>
              <a:defRPr/>
            </a:pPr>
            <a:r>
              <a:rPr lang="en-US" sz="2100" b="1">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Tree>
    <p:extLst>
      <p:ext uri="{BB962C8B-B14F-4D97-AF65-F5344CB8AC3E}">
        <p14:creationId xmlns:p14="http://schemas.microsoft.com/office/powerpoint/2010/main" val="400872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FFF6-55ED-CEDC-831B-BC63B8656F3A}"/>
              </a:ext>
            </a:extLst>
          </p:cNvPr>
          <p:cNvSpPr>
            <a:spLocks noGrp="1"/>
          </p:cNvSpPr>
          <p:nvPr>
            <p:ph type="title"/>
          </p:nvPr>
        </p:nvSpPr>
        <p:spPr>
          <a:xfrm>
            <a:off x="838200" y="259006"/>
            <a:ext cx="7706531" cy="466559"/>
          </a:xfrm>
        </p:spPr>
        <p:txBody>
          <a:bodyPr>
            <a:normAutofit/>
          </a:bodyPr>
          <a:lstStyle/>
          <a:p>
            <a:r>
              <a:rPr lang="en-US" dirty="0"/>
              <a:t>ETF Reporting Tools - released on 28 June 2024</a:t>
            </a:r>
          </a:p>
        </p:txBody>
      </p:sp>
      <p:pic>
        <p:nvPicPr>
          <p:cNvPr id="14" name="Picture 13">
            <a:extLst>
              <a:ext uri="{FF2B5EF4-FFF2-40B4-BE49-F238E27FC236}">
                <a16:creationId xmlns:a16="http://schemas.microsoft.com/office/drawing/2014/main" id="{493C2D54-9FF1-4888-D4C8-9E010A84C7C8}"/>
              </a:ext>
            </a:extLst>
          </p:cNvPr>
          <p:cNvPicPr>
            <a:picLocks noChangeAspect="1"/>
          </p:cNvPicPr>
          <p:nvPr/>
        </p:nvPicPr>
        <p:blipFill>
          <a:blip r:embed="rId2"/>
          <a:stretch>
            <a:fillRect/>
          </a:stretch>
        </p:blipFill>
        <p:spPr>
          <a:xfrm>
            <a:off x="2809970" y="975142"/>
            <a:ext cx="5191030" cy="2888546"/>
          </a:xfrm>
          <a:prstGeom prst="rect">
            <a:avLst/>
          </a:prstGeom>
          <a:ln>
            <a:solidFill>
              <a:srgbClr val="00B0F0"/>
            </a:solidFill>
          </a:ln>
        </p:spPr>
      </p:pic>
      <p:grpSp>
        <p:nvGrpSpPr>
          <p:cNvPr id="23" name="Group 22">
            <a:extLst>
              <a:ext uri="{FF2B5EF4-FFF2-40B4-BE49-F238E27FC236}">
                <a16:creationId xmlns:a16="http://schemas.microsoft.com/office/drawing/2014/main" id="{0189C5B9-14A6-7609-9A86-07EC94DB08BB}"/>
              </a:ext>
            </a:extLst>
          </p:cNvPr>
          <p:cNvGrpSpPr/>
          <p:nvPr/>
        </p:nvGrpSpPr>
        <p:grpSpPr>
          <a:xfrm>
            <a:off x="1226596" y="1657652"/>
            <a:ext cx="1471351" cy="4163637"/>
            <a:chOff x="1043222" y="1089499"/>
            <a:chExt cx="1961801" cy="5551516"/>
          </a:xfrm>
        </p:grpSpPr>
        <p:pic>
          <p:nvPicPr>
            <p:cNvPr id="16" name="Picture 15">
              <a:extLst>
                <a:ext uri="{FF2B5EF4-FFF2-40B4-BE49-F238E27FC236}">
                  <a16:creationId xmlns:a16="http://schemas.microsoft.com/office/drawing/2014/main" id="{48039976-4269-3276-E6E4-652216661501}"/>
                </a:ext>
              </a:extLst>
            </p:cNvPr>
            <p:cNvPicPr>
              <a:picLocks noChangeAspect="1"/>
            </p:cNvPicPr>
            <p:nvPr/>
          </p:nvPicPr>
          <p:blipFill>
            <a:blip r:embed="rId3"/>
            <a:stretch>
              <a:fillRect/>
            </a:stretch>
          </p:blipFill>
          <p:spPr>
            <a:xfrm>
              <a:off x="1043222" y="1089499"/>
              <a:ext cx="1961801" cy="1866766"/>
            </a:xfrm>
            <a:prstGeom prst="rect">
              <a:avLst/>
            </a:prstGeom>
          </p:spPr>
        </p:pic>
        <p:sp>
          <p:nvSpPr>
            <p:cNvPr id="7" name="TextBox 6">
              <a:extLst>
                <a:ext uri="{FF2B5EF4-FFF2-40B4-BE49-F238E27FC236}">
                  <a16:creationId xmlns:a16="http://schemas.microsoft.com/office/drawing/2014/main" id="{40A1E100-0F3A-EDF4-8946-D2DAD6846B84}"/>
                </a:ext>
              </a:extLst>
            </p:cNvPr>
            <p:cNvSpPr txBox="1"/>
            <p:nvPr/>
          </p:nvSpPr>
          <p:spPr>
            <a:xfrm>
              <a:off x="1110269" y="1160079"/>
              <a:ext cx="1827705" cy="400109"/>
            </a:xfrm>
            <a:prstGeom prst="rect">
              <a:avLst/>
            </a:prstGeom>
            <a:noFill/>
          </p:spPr>
          <p:txBody>
            <a:bodyPr wrap="square" rtlCol="0">
              <a:spAutoFit/>
            </a:bodyPr>
            <a:lstStyle/>
            <a:p>
              <a:pPr algn="ctr"/>
              <a:r>
                <a:rPr lang="en-US" sz="1350" b="1" dirty="0"/>
                <a:t>GHG inventory</a:t>
              </a:r>
            </a:p>
          </p:txBody>
        </p:sp>
        <p:pic>
          <p:nvPicPr>
            <p:cNvPr id="20" name="Picture 19">
              <a:extLst>
                <a:ext uri="{FF2B5EF4-FFF2-40B4-BE49-F238E27FC236}">
                  <a16:creationId xmlns:a16="http://schemas.microsoft.com/office/drawing/2014/main" id="{DC1C6FF7-FB7A-F095-9603-A001AD944464}"/>
                </a:ext>
              </a:extLst>
            </p:cNvPr>
            <p:cNvPicPr>
              <a:picLocks noChangeAspect="1"/>
            </p:cNvPicPr>
            <p:nvPr/>
          </p:nvPicPr>
          <p:blipFill>
            <a:blip r:embed="rId4"/>
            <a:stretch>
              <a:fillRect/>
            </a:stretch>
          </p:blipFill>
          <p:spPr>
            <a:xfrm>
              <a:off x="1043222" y="3033419"/>
              <a:ext cx="1961801" cy="1816970"/>
            </a:xfrm>
            <a:prstGeom prst="rect">
              <a:avLst/>
            </a:prstGeom>
          </p:spPr>
        </p:pic>
        <p:pic>
          <p:nvPicPr>
            <p:cNvPr id="22" name="Picture 21">
              <a:extLst>
                <a:ext uri="{FF2B5EF4-FFF2-40B4-BE49-F238E27FC236}">
                  <a16:creationId xmlns:a16="http://schemas.microsoft.com/office/drawing/2014/main" id="{E8178F3F-6869-D80A-BB20-A1656734597B}"/>
                </a:ext>
              </a:extLst>
            </p:cNvPr>
            <p:cNvPicPr>
              <a:picLocks noChangeAspect="1"/>
            </p:cNvPicPr>
            <p:nvPr/>
          </p:nvPicPr>
          <p:blipFill>
            <a:blip r:embed="rId5"/>
            <a:stretch>
              <a:fillRect/>
            </a:stretch>
          </p:blipFill>
          <p:spPr>
            <a:xfrm>
              <a:off x="1043222" y="4927543"/>
              <a:ext cx="1961801" cy="1713472"/>
            </a:xfrm>
            <a:prstGeom prst="rect">
              <a:avLst/>
            </a:prstGeom>
          </p:spPr>
        </p:pic>
        <p:sp>
          <p:nvSpPr>
            <p:cNvPr id="8" name="TextBox 7">
              <a:extLst>
                <a:ext uri="{FF2B5EF4-FFF2-40B4-BE49-F238E27FC236}">
                  <a16:creationId xmlns:a16="http://schemas.microsoft.com/office/drawing/2014/main" id="{6BC7F8E2-772C-472C-6AE3-1FF5585AE4EF}"/>
                </a:ext>
              </a:extLst>
            </p:cNvPr>
            <p:cNvSpPr txBox="1"/>
            <p:nvPr/>
          </p:nvSpPr>
          <p:spPr>
            <a:xfrm>
              <a:off x="1043222" y="3114659"/>
              <a:ext cx="1827705" cy="400109"/>
            </a:xfrm>
            <a:prstGeom prst="rect">
              <a:avLst/>
            </a:prstGeom>
            <a:noFill/>
          </p:spPr>
          <p:txBody>
            <a:bodyPr wrap="square" rtlCol="0">
              <a:spAutoFit/>
            </a:bodyPr>
            <a:lstStyle/>
            <a:p>
              <a:pPr algn="ctr"/>
              <a:r>
                <a:rPr lang="en-US" sz="1350" b="1" dirty="0"/>
                <a:t>Progress</a:t>
              </a:r>
            </a:p>
          </p:txBody>
        </p:sp>
        <p:sp>
          <p:nvSpPr>
            <p:cNvPr id="9" name="TextBox 8">
              <a:extLst>
                <a:ext uri="{FF2B5EF4-FFF2-40B4-BE49-F238E27FC236}">
                  <a16:creationId xmlns:a16="http://schemas.microsoft.com/office/drawing/2014/main" id="{DB6B80E4-E4F8-5879-4E9B-8806BED972AD}"/>
                </a:ext>
              </a:extLst>
            </p:cNvPr>
            <p:cNvSpPr txBox="1"/>
            <p:nvPr/>
          </p:nvSpPr>
          <p:spPr>
            <a:xfrm>
              <a:off x="1043222" y="4927543"/>
              <a:ext cx="1827705" cy="400109"/>
            </a:xfrm>
            <a:prstGeom prst="rect">
              <a:avLst/>
            </a:prstGeom>
            <a:noFill/>
          </p:spPr>
          <p:txBody>
            <a:bodyPr wrap="square" rtlCol="0">
              <a:spAutoFit/>
            </a:bodyPr>
            <a:lstStyle/>
            <a:p>
              <a:pPr algn="ctr"/>
              <a:r>
                <a:rPr lang="en-US" sz="1350" b="1" dirty="0"/>
                <a:t>Support</a:t>
              </a:r>
            </a:p>
          </p:txBody>
        </p:sp>
      </p:grpSp>
      <p:grpSp>
        <p:nvGrpSpPr>
          <p:cNvPr id="27" name="Group 26">
            <a:extLst>
              <a:ext uri="{FF2B5EF4-FFF2-40B4-BE49-F238E27FC236}">
                <a16:creationId xmlns:a16="http://schemas.microsoft.com/office/drawing/2014/main" id="{D94D24B2-6374-7727-9B2F-CF41BC933497}"/>
              </a:ext>
            </a:extLst>
          </p:cNvPr>
          <p:cNvGrpSpPr/>
          <p:nvPr/>
        </p:nvGrpSpPr>
        <p:grpSpPr>
          <a:xfrm>
            <a:off x="3241964" y="4074301"/>
            <a:ext cx="4675441" cy="1362728"/>
            <a:chOff x="5032733" y="3940297"/>
            <a:chExt cx="6115267" cy="1490065"/>
          </a:xfrm>
        </p:grpSpPr>
        <p:pic>
          <p:nvPicPr>
            <p:cNvPr id="25" name="Picture 24">
              <a:extLst>
                <a:ext uri="{FF2B5EF4-FFF2-40B4-BE49-F238E27FC236}">
                  <a16:creationId xmlns:a16="http://schemas.microsoft.com/office/drawing/2014/main" id="{312E09FA-0CAE-2D57-C397-6FEB758CDA0E}"/>
                </a:ext>
              </a:extLst>
            </p:cNvPr>
            <p:cNvPicPr>
              <a:picLocks noChangeAspect="1"/>
            </p:cNvPicPr>
            <p:nvPr/>
          </p:nvPicPr>
          <p:blipFill>
            <a:blip r:embed="rId6"/>
            <a:stretch>
              <a:fillRect/>
            </a:stretch>
          </p:blipFill>
          <p:spPr>
            <a:xfrm>
              <a:off x="5032733" y="3940297"/>
              <a:ext cx="6115267" cy="1490065"/>
            </a:xfrm>
            <a:prstGeom prst="rect">
              <a:avLst/>
            </a:prstGeom>
          </p:spPr>
        </p:pic>
        <p:sp>
          <p:nvSpPr>
            <p:cNvPr id="26" name="TextBox 25">
              <a:extLst>
                <a:ext uri="{FF2B5EF4-FFF2-40B4-BE49-F238E27FC236}">
                  <a16:creationId xmlns:a16="http://schemas.microsoft.com/office/drawing/2014/main" id="{C1E3400D-E3EA-4718-CB2D-18545D58B607}"/>
                </a:ext>
              </a:extLst>
            </p:cNvPr>
            <p:cNvSpPr txBox="1"/>
            <p:nvPr/>
          </p:nvSpPr>
          <p:spPr>
            <a:xfrm>
              <a:off x="7368469" y="4102880"/>
              <a:ext cx="3382392" cy="908648"/>
            </a:xfrm>
            <a:prstGeom prst="rect">
              <a:avLst/>
            </a:prstGeom>
            <a:solidFill>
              <a:schemeClr val="accent5">
                <a:lumMod val="20000"/>
                <a:lumOff val="80000"/>
              </a:schemeClr>
            </a:solidFill>
          </p:spPr>
          <p:txBody>
            <a:bodyPr wrap="square" rtlCol="0">
              <a:spAutoFit/>
            </a:bodyPr>
            <a:lstStyle/>
            <a:p>
              <a:pPr marL="257175" indent="-257175">
                <a:buFont typeface="+mj-lt"/>
                <a:buAutoNum type="arabicPeriod"/>
              </a:pPr>
              <a:r>
                <a:rPr lang="en-US" sz="1200" b="1" dirty="0"/>
                <a:t>ETF GHG inventory reporting tool</a:t>
              </a:r>
            </a:p>
            <a:p>
              <a:pPr marL="257175" indent="-257175">
                <a:buFont typeface="+mj-lt"/>
                <a:buAutoNum type="arabicPeriod"/>
              </a:pPr>
              <a:r>
                <a:rPr lang="en-US" sz="1200" b="1" dirty="0"/>
                <a:t>ETF Progress reporting tool</a:t>
              </a:r>
            </a:p>
            <a:p>
              <a:pPr marL="257175" indent="-257175">
                <a:buFont typeface="+mj-lt"/>
                <a:buAutoNum type="arabicPeriod"/>
              </a:pPr>
              <a:r>
                <a:rPr lang="en-US" sz="1200" b="1" dirty="0"/>
                <a:t>ETF Support reporting tool</a:t>
              </a:r>
            </a:p>
            <a:p>
              <a:pPr marL="257175" indent="-257175">
                <a:buFont typeface="+mj-lt"/>
                <a:buAutoNum type="arabicPeriod"/>
              </a:pPr>
              <a:r>
                <a:rPr lang="en-US" sz="1200" b="1" dirty="0"/>
                <a:t>User management tool</a:t>
              </a:r>
            </a:p>
          </p:txBody>
        </p:sp>
      </p:grpSp>
      <p:sp>
        <p:nvSpPr>
          <p:cNvPr id="28" name="TextBox 27">
            <a:extLst>
              <a:ext uri="{FF2B5EF4-FFF2-40B4-BE49-F238E27FC236}">
                <a16:creationId xmlns:a16="http://schemas.microsoft.com/office/drawing/2014/main" id="{91907D77-C669-B536-2D5F-ED5CFCEEEA33}"/>
              </a:ext>
            </a:extLst>
          </p:cNvPr>
          <p:cNvSpPr txBox="1"/>
          <p:nvPr/>
        </p:nvSpPr>
        <p:spPr>
          <a:xfrm>
            <a:off x="764932" y="2326866"/>
            <a:ext cx="507831" cy="2428799"/>
          </a:xfrm>
          <a:prstGeom prst="rect">
            <a:avLst/>
          </a:prstGeom>
          <a:noFill/>
        </p:spPr>
        <p:txBody>
          <a:bodyPr vert="vert270" wrap="square" rtlCol="0">
            <a:spAutoFit/>
          </a:bodyPr>
          <a:lstStyle/>
          <a:p>
            <a:r>
              <a:rPr lang="en-US" sz="2100" b="1" dirty="0">
                <a:solidFill>
                  <a:srgbClr val="00B0F0"/>
                </a:solidFill>
              </a:rPr>
              <a:t>ETF reporting tools</a:t>
            </a:r>
          </a:p>
        </p:txBody>
      </p:sp>
      <p:sp>
        <p:nvSpPr>
          <p:cNvPr id="29" name="TextBox 28">
            <a:extLst>
              <a:ext uri="{FF2B5EF4-FFF2-40B4-BE49-F238E27FC236}">
                <a16:creationId xmlns:a16="http://schemas.microsoft.com/office/drawing/2014/main" id="{93CE5953-93F9-438B-BF50-9FA43949099C}"/>
              </a:ext>
            </a:extLst>
          </p:cNvPr>
          <p:cNvSpPr txBox="1"/>
          <p:nvPr/>
        </p:nvSpPr>
        <p:spPr>
          <a:xfrm>
            <a:off x="7940487" y="1657653"/>
            <a:ext cx="830997" cy="2150945"/>
          </a:xfrm>
          <a:prstGeom prst="rect">
            <a:avLst/>
          </a:prstGeom>
          <a:noFill/>
        </p:spPr>
        <p:txBody>
          <a:bodyPr vert="vert" wrap="square" rtlCol="0">
            <a:spAutoFit/>
          </a:bodyPr>
          <a:lstStyle/>
          <a:p>
            <a:pPr algn="ctr"/>
            <a:r>
              <a:rPr lang="en-US" sz="2100" b="1" dirty="0">
                <a:solidFill>
                  <a:srgbClr val="00B0F0"/>
                </a:solidFill>
              </a:rPr>
              <a:t>User management tool</a:t>
            </a:r>
          </a:p>
        </p:txBody>
      </p:sp>
      <p:sp>
        <p:nvSpPr>
          <p:cNvPr id="30" name="TextBox 29">
            <a:extLst>
              <a:ext uri="{FF2B5EF4-FFF2-40B4-BE49-F238E27FC236}">
                <a16:creationId xmlns:a16="http://schemas.microsoft.com/office/drawing/2014/main" id="{D8FCDBAE-1EE7-06E6-24FB-2E8A7A1F7B5D}"/>
              </a:ext>
            </a:extLst>
          </p:cNvPr>
          <p:cNvSpPr txBox="1"/>
          <p:nvPr/>
        </p:nvSpPr>
        <p:spPr>
          <a:xfrm>
            <a:off x="7897753" y="4058174"/>
            <a:ext cx="830997" cy="1285104"/>
          </a:xfrm>
          <a:prstGeom prst="rect">
            <a:avLst/>
          </a:prstGeom>
          <a:noFill/>
        </p:spPr>
        <p:txBody>
          <a:bodyPr vert="vert" wrap="square" rtlCol="0">
            <a:spAutoFit/>
          </a:bodyPr>
          <a:lstStyle/>
          <a:p>
            <a:pPr algn="ctr"/>
            <a:r>
              <a:rPr lang="en-US" sz="2100" b="1" dirty="0">
                <a:solidFill>
                  <a:srgbClr val="00B0F0"/>
                </a:solidFill>
              </a:rPr>
              <a:t>User manuals</a:t>
            </a:r>
          </a:p>
        </p:txBody>
      </p:sp>
    </p:spTree>
    <p:extLst>
      <p:ext uri="{BB962C8B-B14F-4D97-AF65-F5344CB8AC3E}">
        <p14:creationId xmlns:p14="http://schemas.microsoft.com/office/powerpoint/2010/main" val="253381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3241-E559-A94A-1C0E-CCDABA268B2F}"/>
              </a:ext>
            </a:extLst>
          </p:cNvPr>
          <p:cNvSpPr>
            <a:spLocks noGrp="1"/>
          </p:cNvSpPr>
          <p:nvPr>
            <p:ph type="title"/>
          </p:nvPr>
        </p:nvSpPr>
        <p:spPr/>
        <p:txBody>
          <a:bodyPr>
            <a:normAutofit/>
          </a:bodyPr>
          <a:lstStyle/>
          <a:p>
            <a:r>
              <a:rPr lang="en-GB" b="1" dirty="0"/>
              <a:t>Can climate change statistics support countries on their journey to achieve Net Zero?</a:t>
            </a:r>
            <a:endParaRPr lang="en-US" dirty="0"/>
          </a:p>
        </p:txBody>
      </p:sp>
      <p:sp>
        <p:nvSpPr>
          <p:cNvPr id="3" name="Content Placeholder 2">
            <a:extLst>
              <a:ext uri="{FF2B5EF4-FFF2-40B4-BE49-F238E27FC236}">
                <a16:creationId xmlns:a16="http://schemas.microsoft.com/office/drawing/2014/main" id="{1772F002-41CC-4F69-BB0F-CC329A5995D7}"/>
              </a:ext>
            </a:extLst>
          </p:cNvPr>
          <p:cNvSpPr>
            <a:spLocks noGrp="1"/>
          </p:cNvSpPr>
          <p:nvPr>
            <p:ph idx="1"/>
          </p:nvPr>
        </p:nvSpPr>
        <p:spPr/>
        <p:txBody>
          <a:bodyPr>
            <a:normAutofit fontScale="85000" lnSpcReduction="10000"/>
          </a:bodyPr>
          <a:lstStyle/>
          <a:p>
            <a:r>
              <a:rPr lang="en-US" dirty="0"/>
              <a:t>According to the Intergovernmental Panel on Climate Change (IPCC), net zero emissions are achieved when anthropogenic emissions of greenhouse gases to the atmosphere are balanced by anthropogenic removals over a specified period. Climate change mitigation policies and actions are typically designed to reduce greenhouse gas (GHG) emissions to the atmosphere or to remove them from the atmosphere e.g. by carbon sequestration. CO</a:t>
            </a:r>
            <a:r>
              <a:rPr lang="en-US" baseline="-25000" dirty="0"/>
              <a:t>2</a:t>
            </a:r>
            <a:r>
              <a:rPr lang="en-US" dirty="0"/>
              <a:t> emissions are the largest GHG by volume and the only GHG which can be removed by the ecosystems and the oceans.</a:t>
            </a:r>
          </a:p>
          <a:p>
            <a:endParaRPr lang="en-US" dirty="0"/>
          </a:p>
          <a:p>
            <a:r>
              <a:rPr lang="en-US" dirty="0"/>
              <a:t>The Biennial Transparency Report (BTR) is the instrument for all Parties to report their actions/endeavors in fighting climate change under the Paris Agreement in a comparable manner. The Global </a:t>
            </a:r>
            <a:r>
              <a:rPr lang="en-US" dirty="0" err="1"/>
              <a:t>Stocktake</a:t>
            </a:r>
            <a:r>
              <a:rPr lang="en-US" dirty="0"/>
              <a:t> in three years from now will show a snapshot of the current situation based on the available information provided by Parties of the Paris Agreement. </a:t>
            </a:r>
            <a:r>
              <a:rPr lang="en-US" dirty="0">
                <a:hlinkClick r:id="rId2"/>
              </a:rPr>
              <a:t>Glossary — Global Warming of 1.5 ºC</a:t>
            </a:r>
            <a:endParaRPr lang="en-US" dirty="0"/>
          </a:p>
          <a:p>
            <a:endParaRPr lang="en-US" dirty="0"/>
          </a:p>
        </p:txBody>
      </p:sp>
    </p:spTree>
    <p:extLst>
      <p:ext uri="{BB962C8B-B14F-4D97-AF65-F5344CB8AC3E}">
        <p14:creationId xmlns:p14="http://schemas.microsoft.com/office/powerpoint/2010/main" val="302071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1" y="67842"/>
            <a:ext cx="8800179" cy="1061830"/>
          </a:xfrm>
        </p:spPr>
        <p:txBody>
          <a:bodyPr>
            <a:noAutofit/>
          </a:bodyPr>
          <a:lstStyle/>
          <a:p>
            <a:r>
              <a:rPr lang="en-US" sz="2800" b="1" dirty="0"/>
              <a:t>Background and process:</a:t>
            </a:r>
            <a:br>
              <a:rPr lang="en-US" sz="2800" b="1" dirty="0"/>
            </a:br>
            <a:r>
              <a:rPr lang="en-US" sz="2400" b="1" dirty="0"/>
              <a:t>Collaboration between UNSD, UNFCCC and the Expert Group on Environment and Climate Change Statistics</a:t>
            </a:r>
            <a:endParaRPr lang="en-GB" sz="2400" b="1" dirty="0"/>
          </a:p>
        </p:txBody>
      </p:sp>
      <p:grpSp>
        <p:nvGrpSpPr>
          <p:cNvPr id="50" name="Group 49">
            <a:extLst>
              <a:ext uri="{FF2B5EF4-FFF2-40B4-BE49-F238E27FC236}">
                <a16:creationId xmlns:a16="http://schemas.microsoft.com/office/drawing/2014/main" id="{C96B1F1D-D97F-44D4-81D3-D702B2F38E48}"/>
              </a:ext>
            </a:extLst>
          </p:cNvPr>
          <p:cNvGrpSpPr/>
          <p:nvPr/>
        </p:nvGrpSpPr>
        <p:grpSpPr>
          <a:xfrm>
            <a:off x="1344810" y="1411249"/>
            <a:ext cx="7625510" cy="2435301"/>
            <a:chOff x="490893" y="1526765"/>
            <a:chExt cx="8534400" cy="2355486"/>
          </a:xfrm>
        </p:grpSpPr>
        <p:sp>
          <p:nvSpPr>
            <p:cNvPr id="28" name="Freeform 5">
              <a:extLst>
                <a:ext uri="{FF2B5EF4-FFF2-40B4-BE49-F238E27FC236}">
                  <a16:creationId xmlns:a16="http://schemas.microsoft.com/office/drawing/2014/main" id="{241594CC-4202-425B-89A4-0F1C8EF0E9AA}"/>
                </a:ext>
              </a:extLst>
            </p:cNvPr>
            <p:cNvSpPr>
              <a:spLocks/>
            </p:cNvSpPr>
            <p:nvPr/>
          </p:nvSpPr>
          <p:spPr bwMode="auto">
            <a:xfrm>
              <a:off x="490893" y="2708701"/>
              <a:ext cx="8534400" cy="45719"/>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ysClr val="windowText" lastClr="000000">
                <a:lumMod val="50000"/>
                <a:lumOff val="50000"/>
              </a:sysClr>
            </a:solidFill>
            <a:ln w="9525">
              <a:noFill/>
              <a:round/>
              <a:headEnd/>
              <a:tailEnd/>
            </a:ln>
          </p:spPr>
          <p:txBody>
            <a:bodyPr/>
            <a:lstStyle/>
            <a:p>
              <a:pPr>
                <a:defRPr/>
              </a:pPr>
              <a:endParaRPr lang="zh-CN" altLang="en-US" sz="1350" kern="0" dirty="0">
                <a:solidFill>
                  <a:prstClr val="black"/>
                </a:solidFill>
                <a:latin typeface="Arial"/>
                <a:ea typeface="微软雅黑"/>
              </a:endParaRPr>
            </a:p>
          </p:txBody>
        </p:sp>
        <p:sp>
          <p:nvSpPr>
            <p:cNvPr id="29" name="文本框 29">
              <a:extLst>
                <a:ext uri="{FF2B5EF4-FFF2-40B4-BE49-F238E27FC236}">
                  <a16:creationId xmlns:a16="http://schemas.microsoft.com/office/drawing/2014/main" id="{0F513062-2FE8-4F14-A795-AF10C8FAFD0A}"/>
                </a:ext>
              </a:extLst>
            </p:cNvPr>
            <p:cNvSpPr txBox="1">
              <a:spLocks noChangeArrowheads="1"/>
            </p:cNvSpPr>
            <p:nvPr/>
          </p:nvSpPr>
          <p:spPr bwMode="auto">
            <a:xfrm>
              <a:off x="1472008" y="2884106"/>
              <a:ext cx="902778" cy="2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prstClr val="black">
                      <a:lumMod val="75000"/>
                      <a:lumOff val="25000"/>
                    </a:prstClr>
                  </a:solidFill>
                  <a:latin typeface="Agency FB" panose="020B0503020202020204" pitchFamily="34" charset="0"/>
                </a:rPr>
                <a:t>            2016</a:t>
              </a:r>
              <a:endParaRPr lang="zh-CN" altLang="en-US" sz="1050" b="1" dirty="0">
                <a:solidFill>
                  <a:prstClr val="black">
                    <a:lumMod val="75000"/>
                    <a:lumOff val="25000"/>
                  </a:prstClr>
                </a:solidFill>
                <a:latin typeface="Agency FB" panose="020B0503020202020204" pitchFamily="34" charset="0"/>
              </a:endParaRPr>
            </a:p>
          </p:txBody>
        </p:sp>
        <p:sp>
          <p:nvSpPr>
            <p:cNvPr id="30" name="文本框 30">
              <a:extLst>
                <a:ext uri="{FF2B5EF4-FFF2-40B4-BE49-F238E27FC236}">
                  <a16:creationId xmlns:a16="http://schemas.microsoft.com/office/drawing/2014/main" id="{5EB1BC95-189E-4F56-9B9A-6F329756BFBD}"/>
                </a:ext>
              </a:extLst>
            </p:cNvPr>
            <p:cNvSpPr txBox="1">
              <a:spLocks noChangeArrowheads="1"/>
            </p:cNvSpPr>
            <p:nvPr/>
          </p:nvSpPr>
          <p:spPr bwMode="auto">
            <a:xfrm>
              <a:off x="3579397" y="2948577"/>
              <a:ext cx="1120148" cy="2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prstClr val="black">
                      <a:lumMod val="75000"/>
                      <a:lumOff val="25000"/>
                    </a:prstClr>
                  </a:solidFill>
                  <a:latin typeface="Agency FB" panose="020B0503020202020204" pitchFamily="34" charset="0"/>
                </a:rPr>
                <a:t>   2018</a:t>
              </a:r>
              <a:endParaRPr lang="zh-CN" altLang="en-US" sz="1050" b="1" dirty="0">
                <a:solidFill>
                  <a:prstClr val="black">
                    <a:lumMod val="75000"/>
                    <a:lumOff val="25000"/>
                  </a:prstClr>
                </a:solidFill>
                <a:latin typeface="Agency FB" panose="020B0503020202020204" pitchFamily="34" charset="0"/>
              </a:endParaRPr>
            </a:p>
          </p:txBody>
        </p:sp>
        <p:sp>
          <p:nvSpPr>
            <p:cNvPr id="31" name="文本框 31">
              <a:extLst>
                <a:ext uri="{FF2B5EF4-FFF2-40B4-BE49-F238E27FC236}">
                  <a16:creationId xmlns:a16="http://schemas.microsoft.com/office/drawing/2014/main" id="{1D3E7F34-443E-4A47-8B2C-A9CAF234AFEA}"/>
                </a:ext>
              </a:extLst>
            </p:cNvPr>
            <p:cNvSpPr txBox="1">
              <a:spLocks noChangeArrowheads="1"/>
            </p:cNvSpPr>
            <p:nvPr/>
          </p:nvSpPr>
          <p:spPr bwMode="auto">
            <a:xfrm>
              <a:off x="2461169" y="2510221"/>
              <a:ext cx="1024576" cy="2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prstClr val="black">
                      <a:lumMod val="75000"/>
                      <a:lumOff val="25000"/>
                    </a:prstClr>
                  </a:solidFill>
                  <a:latin typeface="Agency FB" panose="020B0503020202020204" pitchFamily="34" charset="0"/>
                </a:rPr>
                <a:t>    2017/2018</a:t>
              </a:r>
              <a:endParaRPr lang="zh-CN" altLang="en-US" sz="1050" b="1" dirty="0">
                <a:solidFill>
                  <a:prstClr val="black">
                    <a:lumMod val="75000"/>
                    <a:lumOff val="25000"/>
                  </a:prstClr>
                </a:solidFill>
                <a:latin typeface="Agency FB" panose="020B0503020202020204" pitchFamily="34" charset="0"/>
              </a:endParaRPr>
            </a:p>
          </p:txBody>
        </p:sp>
        <p:sp>
          <p:nvSpPr>
            <p:cNvPr id="32" name="文本框 32">
              <a:extLst>
                <a:ext uri="{FF2B5EF4-FFF2-40B4-BE49-F238E27FC236}">
                  <a16:creationId xmlns:a16="http://schemas.microsoft.com/office/drawing/2014/main" id="{7221BF26-940B-4068-9230-1C3B7F4F8DEF}"/>
                </a:ext>
              </a:extLst>
            </p:cNvPr>
            <p:cNvSpPr txBox="1">
              <a:spLocks noChangeArrowheads="1"/>
            </p:cNvSpPr>
            <p:nvPr/>
          </p:nvSpPr>
          <p:spPr bwMode="auto">
            <a:xfrm>
              <a:off x="4750002" y="2491898"/>
              <a:ext cx="638669" cy="2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prstClr val="black">
                      <a:lumMod val="75000"/>
                      <a:lumOff val="25000"/>
                    </a:prstClr>
                  </a:solidFill>
                  <a:latin typeface="Agency FB" panose="020B0503020202020204" pitchFamily="34" charset="0"/>
                </a:rPr>
                <a:t>2020</a:t>
              </a:r>
              <a:endParaRPr lang="zh-CN" altLang="en-US" sz="1050" b="1" dirty="0">
                <a:solidFill>
                  <a:prstClr val="black">
                    <a:lumMod val="75000"/>
                    <a:lumOff val="25000"/>
                  </a:prstClr>
                </a:solidFill>
                <a:latin typeface="Agency FB" panose="020B0503020202020204" pitchFamily="34" charset="0"/>
              </a:endParaRPr>
            </a:p>
          </p:txBody>
        </p:sp>
        <p:sp>
          <p:nvSpPr>
            <p:cNvPr id="35" name="文本框 35">
              <a:extLst>
                <a:ext uri="{FF2B5EF4-FFF2-40B4-BE49-F238E27FC236}">
                  <a16:creationId xmlns:a16="http://schemas.microsoft.com/office/drawing/2014/main" id="{6A5866F5-D82A-47BD-AA48-E6B28AD127D4}"/>
                </a:ext>
              </a:extLst>
            </p:cNvPr>
            <p:cNvSpPr txBox="1"/>
            <p:nvPr/>
          </p:nvSpPr>
          <p:spPr>
            <a:xfrm>
              <a:off x="1552360" y="1618231"/>
              <a:ext cx="1052356" cy="1027029"/>
            </a:xfrm>
            <a:prstGeom prst="rect">
              <a:avLst/>
            </a:prstGeom>
            <a:noFill/>
          </p:spPr>
          <p:txBody>
            <a:bodyPr wrap="square" rtlCol="0">
              <a:spAutoFit/>
            </a:bodyPr>
            <a:lstStyle/>
            <a:p>
              <a:r>
                <a:rPr lang="en-US" sz="1050" b="1" dirty="0">
                  <a:solidFill>
                    <a:srgbClr val="FF0000"/>
                  </a:solidFill>
                  <a:latin typeface="Agency FB" panose="020B0503020202020204" pitchFamily="34" charset="0"/>
                  <a:ea typeface="微软雅黑"/>
                  <a:cs typeface="+mn-ea"/>
                </a:rPr>
                <a:t>Mandate by 47</a:t>
              </a:r>
              <a:r>
                <a:rPr lang="en-US" sz="1050" b="1" baseline="30000" dirty="0">
                  <a:solidFill>
                    <a:srgbClr val="FF0000"/>
                  </a:solidFill>
                  <a:latin typeface="Agency FB" panose="020B0503020202020204" pitchFamily="34" charset="0"/>
                  <a:ea typeface="微软雅黑"/>
                  <a:cs typeface="+mn-ea"/>
                </a:rPr>
                <a:t>th</a:t>
              </a:r>
              <a:r>
                <a:rPr lang="en-US" sz="1050" b="1" dirty="0">
                  <a:solidFill>
                    <a:srgbClr val="FF0000"/>
                  </a:solidFill>
                  <a:latin typeface="Agency FB" panose="020B0503020202020204" pitchFamily="34" charset="0"/>
                  <a:ea typeface="微软雅黑"/>
                  <a:cs typeface="+mn-ea"/>
                </a:rPr>
                <a:t> session of Stat. Commission to UNSD for Global Set </a:t>
              </a:r>
            </a:p>
          </p:txBody>
        </p:sp>
        <p:sp>
          <p:nvSpPr>
            <p:cNvPr id="37" name="矩形 37">
              <a:extLst>
                <a:ext uri="{FF2B5EF4-FFF2-40B4-BE49-F238E27FC236}">
                  <a16:creationId xmlns:a16="http://schemas.microsoft.com/office/drawing/2014/main" id="{8FE1C17B-7E0D-41B4-99E1-80C967E5378A}"/>
                </a:ext>
              </a:extLst>
            </p:cNvPr>
            <p:cNvSpPr/>
            <p:nvPr/>
          </p:nvSpPr>
          <p:spPr>
            <a:xfrm>
              <a:off x="2494556" y="2962328"/>
              <a:ext cx="870154" cy="919923"/>
            </a:xfrm>
            <a:prstGeom prst="rect">
              <a:avLst/>
            </a:prstGeom>
          </p:spPr>
          <p:txBody>
            <a:bodyPr wrap="square">
              <a:spAutoFit/>
            </a:bodyPr>
            <a:lstStyle/>
            <a:p>
              <a:pPr lvl="0"/>
              <a:r>
                <a:rPr lang="en-US" sz="1050" b="1" dirty="0">
                  <a:solidFill>
                    <a:prstClr val="black">
                      <a:lumMod val="75000"/>
                      <a:lumOff val="25000"/>
                    </a:prstClr>
                  </a:solidFill>
                  <a:latin typeface="Agency FB" panose="020B0503020202020204" pitchFamily="34" charset="0"/>
                  <a:ea typeface="微软雅黑"/>
                  <a:cs typeface="+mn-ea"/>
                </a:rPr>
                <a:t>UNSD Pilot   Testing of ECE set of indicators</a:t>
              </a:r>
            </a:p>
            <a:p>
              <a:pPr algn="just">
                <a:lnSpc>
                  <a:spcPct val="150000"/>
                </a:lnSpc>
              </a:pPr>
              <a:endParaRPr lang="en-US" altLang="zh-CN" sz="1050" dirty="0">
                <a:solidFill>
                  <a:prstClr val="black">
                    <a:lumMod val="75000"/>
                    <a:lumOff val="25000"/>
                  </a:prstClr>
                </a:solidFill>
                <a:latin typeface="Arial"/>
                <a:ea typeface="微软雅黑"/>
                <a:cs typeface="+mn-ea"/>
                <a:sym typeface="+mn-lt"/>
              </a:endParaRPr>
            </a:p>
          </p:txBody>
        </p:sp>
        <p:sp>
          <p:nvSpPr>
            <p:cNvPr id="41" name="文本框 41">
              <a:extLst>
                <a:ext uri="{FF2B5EF4-FFF2-40B4-BE49-F238E27FC236}">
                  <a16:creationId xmlns:a16="http://schemas.microsoft.com/office/drawing/2014/main" id="{41DDC50F-0219-4AF6-8A1F-6D912F7FC4FA}"/>
                </a:ext>
              </a:extLst>
            </p:cNvPr>
            <p:cNvSpPr txBox="1"/>
            <p:nvPr/>
          </p:nvSpPr>
          <p:spPr>
            <a:xfrm>
              <a:off x="3625415" y="1526765"/>
              <a:ext cx="1361684" cy="1339603"/>
            </a:xfrm>
            <a:prstGeom prst="rect">
              <a:avLst/>
            </a:prstGeom>
            <a:noFill/>
          </p:spPr>
          <p:txBody>
            <a:bodyPr wrap="square" rtlCol="0">
              <a:spAutoFit/>
            </a:bodyPr>
            <a:lstStyle/>
            <a:p>
              <a:r>
                <a:rPr lang="en-US" sz="1050" b="1" dirty="0">
                  <a:solidFill>
                    <a:srgbClr val="FF0000"/>
                  </a:solidFill>
                  <a:latin typeface="Agency FB" panose="020B0503020202020204" pitchFamily="34" charset="0"/>
                  <a:ea typeface="微软雅黑"/>
                  <a:cs typeface="+mn-ea"/>
                </a:rPr>
                <a:t>Request by 49</a:t>
              </a:r>
              <a:r>
                <a:rPr lang="en-US" sz="1050" b="1" baseline="30000" dirty="0">
                  <a:solidFill>
                    <a:srgbClr val="FF0000"/>
                  </a:solidFill>
                  <a:latin typeface="Agency FB" panose="020B0503020202020204" pitchFamily="34" charset="0"/>
                  <a:ea typeface="微软雅黑"/>
                  <a:cs typeface="+mn-ea"/>
                </a:rPr>
                <a:t>th</a:t>
              </a:r>
              <a:r>
                <a:rPr lang="en-US" sz="1050" b="1" dirty="0">
                  <a:solidFill>
                    <a:srgbClr val="FF0000"/>
                  </a:solidFill>
                  <a:latin typeface="Agency FB" panose="020B0503020202020204" pitchFamily="34" charset="0"/>
                  <a:ea typeface="微软雅黑"/>
                  <a:cs typeface="+mn-ea"/>
                </a:rPr>
                <a:t> session of</a:t>
              </a:r>
            </a:p>
            <a:p>
              <a:r>
                <a:rPr lang="en-US" sz="1050" b="1" dirty="0">
                  <a:solidFill>
                    <a:srgbClr val="FF0000"/>
                  </a:solidFill>
                  <a:latin typeface="Agency FB" panose="020B0503020202020204" pitchFamily="34" charset="0"/>
                  <a:ea typeface="微软雅黑"/>
                  <a:cs typeface="+mn-ea"/>
                </a:rPr>
                <a:t>Stat. Comm. to UNSD and UNFCCC to strengthen link between statistics and policy</a:t>
              </a:r>
            </a:p>
            <a:p>
              <a:endParaRPr lang="en-US" sz="1050" b="1" dirty="0">
                <a:solidFill>
                  <a:prstClr val="black">
                    <a:lumMod val="75000"/>
                    <a:lumOff val="25000"/>
                  </a:prstClr>
                </a:solidFill>
                <a:latin typeface="Agency FB" panose="020B0503020202020204" pitchFamily="34" charset="0"/>
                <a:ea typeface="微软雅黑"/>
                <a:cs typeface="+mn-ea"/>
              </a:endParaRPr>
            </a:p>
          </p:txBody>
        </p:sp>
        <p:sp>
          <p:nvSpPr>
            <p:cNvPr id="44" name="文本框 44">
              <a:extLst>
                <a:ext uri="{FF2B5EF4-FFF2-40B4-BE49-F238E27FC236}">
                  <a16:creationId xmlns:a16="http://schemas.microsoft.com/office/drawing/2014/main" id="{17E499F2-0958-4DB1-8FF8-BD1499090A24}"/>
                </a:ext>
              </a:extLst>
            </p:cNvPr>
            <p:cNvSpPr txBox="1"/>
            <p:nvPr/>
          </p:nvSpPr>
          <p:spPr>
            <a:xfrm>
              <a:off x="4315900" y="2966277"/>
              <a:ext cx="852941" cy="714455"/>
            </a:xfrm>
            <a:prstGeom prst="rect">
              <a:avLst/>
            </a:prstGeom>
            <a:noFill/>
          </p:spPr>
          <p:txBody>
            <a:bodyPr wrap="square" rtlCol="0">
              <a:spAutoFit/>
            </a:bodyPr>
            <a:lstStyle>
              <a:defPPr>
                <a:defRPr lang="en-US"/>
              </a:defPPr>
              <a:lvl1pPr>
                <a:defRPr b="1">
                  <a:solidFill>
                    <a:prstClr val="black">
                      <a:lumMod val="75000"/>
                      <a:lumOff val="25000"/>
                    </a:prstClr>
                  </a:solidFill>
                  <a:latin typeface="Agency FB" panose="020B0503020202020204" pitchFamily="34" charset="0"/>
                  <a:ea typeface="微软雅黑"/>
                  <a:cs typeface="+mn-ea"/>
                </a:defRPr>
              </a:lvl1pPr>
            </a:lstStyle>
            <a:p>
              <a:r>
                <a:rPr lang="en-US" sz="1050" dirty="0"/>
                <a:t>Launch and Analysis of Pilot Survey</a:t>
              </a:r>
            </a:p>
            <a:p>
              <a:r>
                <a:rPr lang="en-US" sz="1050" dirty="0"/>
                <a:t> </a:t>
              </a:r>
            </a:p>
          </p:txBody>
        </p:sp>
        <p:sp>
          <p:nvSpPr>
            <p:cNvPr id="49" name="文本框 44">
              <a:extLst>
                <a:ext uri="{FF2B5EF4-FFF2-40B4-BE49-F238E27FC236}">
                  <a16:creationId xmlns:a16="http://schemas.microsoft.com/office/drawing/2014/main" id="{D1C75AB5-EAE7-4C91-96D0-1D5A28AC8289}"/>
                </a:ext>
              </a:extLst>
            </p:cNvPr>
            <p:cNvSpPr txBox="1"/>
            <p:nvPr/>
          </p:nvSpPr>
          <p:spPr>
            <a:xfrm>
              <a:off x="6162543" y="2956070"/>
              <a:ext cx="1206934" cy="446534"/>
            </a:xfrm>
            <a:prstGeom prst="rect">
              <a:avLst/>
            </a:prstGeom>
            <a:noFill/>
          </p:spPr>
          <p:txBody>
            <a:bodyPr wrap="square" rtlCol="0">
              <a:spAutoFit/>
            </a:bodyPr>
            <a:lstStyle>
              <a:defPPr>
                <a:defRPr lang="en-US"/>
              </a:defPPr>
              <a:lvl1pPr>
                <a:defRPr b="1">
                  <a:solidFill>
                    <a:prstClr val="black">
                      <a:lumMod val="75000"/>
                      <a:lumOff val="25000"/>
                    </a:prstClr>
                  </a:solidFill>
                  <a:latin typeface="Agency FB" panose="020B0503020202020204" pitchFamily="34" charset="0"/>
                  <a:ea typeface="微软雅黑"/>
                  <a:cs typeface="+mn-ea"/>
                </a:defRPr>
              </a:lvl1pPr>
            </a:lstStyle>
            <a:p>
              <a:r>
                <a:rPr lang="en-US" sz="1125" dirty="0">
                  <a:solidFill>
                    <a:srgbClr val="FF0000"/>
                  </a:solidFill>
                </a:rPr>
                <a:t>    </a:t>
              </a:r>
              <a:r>
                <a:rPr lang="en-US" sz="1200" dirty="0">
                  <a:solidFill>
                    <a:srgbClr val="FF0000"/>
                  </a:solidFill>
                </a:rPr>
                <a:t>Global </a:t>
              </a:r>
            </a:p>
            <a:p>
              <a:r>
                <a:rPr lang="en-US" sz="1200" dirty="0">
                  <a:solidFill>
                    <a:srgbClr val="FF0000"/>
                  </a:solidFill>
                </a:rPr>
                <a:t>Consultation</a:t>
              </a:r>
            </a:p>
          </p:txBody>
        </p:sp>
      </p:grpSp>
      <p:pic>
        <p:nvPicPr>
          <p:cNvPr id="5" name="Picture 4">
            <a:extLst>
              <a:ext uri="{FF2B5EF4-FFF2-40B4-BE49-F238E27FC236}">
                <a16:creationId xmlns:a16="http://schemas.microsoft.com/office/drawing/2014/main" id="{3D79610E-222E-4C40-A22E-9F6DD8D740F8}"/>
              </a:ext>
            </a:extLst>
          </p:cNvPr>
          <p:cNvPicPr>
            <a:picLocks noChangeAspect="1"/>
          </p:cNvPicPr>
          <p:nvPr/>
        </p:nvPicPr>
        <p:blipFill>
          <a:blip r:embed="rId3"/>
          <a:stretch>
            <a:fillRect/>
          </a:stretch>
        </p:blipFill>
        <p:spPr>
          <a:xfrm>
            <a:off x="5738014" y="2648136"/>
            <a:ext cx="192041" cy="175519"/>
          </a:xfrm>
          <a:prstGeom prst="rect">
            <a:avLst/>
          </a:prstGeom>
        </p:spPr>
      </p:pic>
      <p:sp>
        <p:nvSpPr>
          <p:cNvPr id="22" name="文本框 32">
            <a:extLst>
              <a:ext uri="{FF2B5EF4-FFF2-40B4-BE49-F238E27FC236}">
                <a16:creationId xmlns:a16="http://schemas.microsoft.com/office/drawing/2014/main" id="{9A0D2FFF-A2A6-4B4D-BD1E-66132A5AE685}"/>
              </a:ext>
            </a:extLst>
          </p:cNvPr>
          <p:cNvSpPr txBox="1">
            <a:spLocks noChangeArrowheads="1"/>
          </p:cNvSpPr>
          <p:nvPr/>
        </p:nvSpPr>
        <p:spPr bwMode="auto">
          <a:xfrm>
            <a:off x="6496932" y="2414223"/>
            <a:ext cx="4704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prstClr val="black">
                    <a:lumMod val="75000"/>
                    <a:lumOff val="25000"/>
                  </a:prstClr>
                </a:solidFill>
                <a:latin typeface="Agency FB" panose="020B0503020202020204" pitchFamily="34" charset="0"/>
              </a:rPr>
              <a:t>2021</a:t>
            </a:r>
            <a:endParaRPr lang="zh-CN" altLang="en-US" sz="1050" b="1" dirty="0">
              <a:solidFill>
                <a:prstClr val="black">
                  <a:lumMod val="75000"/>
                  <a:lumOff val="25000"/>
                </a:prstClr>
              </a:solidFill>
              <a:latin typeface="Agency FB" panose="020B0503020202020204" pitchFamily="34" charset="0"/>
            </a:endParaRPr>
          </a:p>
        </p:txBody>
      </p:sp>
      <p:sp>
        <p:nvSpPr>
          <p:cNvPr id="3" name="椭圆 48">
            <a:extLst>
              <a:ext uri="{FF2B5EF4-FFF2-40B4-BE49-F238E27FC236}">
                <a16:creationId xmlns:a16="http://schemas.microsoft.com/office/drawing/2014/main" id="{8C9470B8-CB43-4B8B-B7EA-4B4145736D1E}"/>
              </a:ext>
            </a:extLst>
          </p:cNvPr>
          <p:cNvSpPr/>
          <p:nvPr/>
        </p:nvSpPr>
        <p:spPr>
          <a:xfrm>
            <a:off x="6579482" y="2691799"/>
            <a:ext cx="195648" cy="169697"/>
          </a:xfrm>
          <a:prstGeom prst="ellipse">
            <a:avLst/>
          </a:prstGeom>
          <a:solidFill>
            <a:srgbClr val="008BB9"/>
          </a:solidFill>
          <a:ln w="12700" cap="flat" cmpd="sng" algn="ctr">
            <a:noFill/>
            <a:prstDash val="solid"/>
            <a:miter lim="800000"/>
          </a:ln>
          <a:effectLst/>
        </p:spPr>
        <p:txBody>
          <a:bodyPr rtlCol="0" anchor="ctr"/>
          <a:lstStyle/>
          <a:p>
            <a:pPr algn="ctr">
              <a:defRPr/>
            </a:pPr>
            <a:endParaRPr lang="zh-CN" altLang="en-US" sz="1350" kern="0">
              <a:solidFill>
                <a:prstClr val="white"/>
              </a:solidFill>
              <a:latin typeface="Arial"/>
              <a:ea typeface="微软雅黑"/>
            </a:endParaRPr>
          </a:p>
        </p:txBody>
      </p:sp>
      <p:sp>
        <p:nvSpPr>
          <p:cNvPr id="8" name="TextBox 7">
            <a:extLst>
              <a:ext uri="{FF2B5EF4-FFF2-40B4-BE49-F238E27FC236}">
                <a16:creationId xmlns:a16="http://schemas.microsoft.com/office/drawing/2014/main" id="{ACF2DE5F-028F-46E3-B03D-548DABF431B9}"/>
              </a:ext>
            </a:extLst>
          </p:cNvPr>
          <p:cNvSpPr txBox="1"/>
          <p:nvPr/>
        </p:nvSpPr>
        <p:spPr>
          <a:xfrm>
            <a:off x="5416083" y="2400300"/>
            <a:ext cx="1163843" cy="300082"/>
          </a:xfrm>
          <a:prstGeom prst="rect">
            <a:avLst/>
          </a:prstGeom>
          <a:noFill/>
        </p:spPr>
        <p:txBody>
          <a:bodyPr wrap="square" rtlCol="0">
            <a:spAutoFit/>
          </a:bodyPr>
          <a:lstStyle/>
          <a:p>
            <a:r>
              <a:rPr lang="en-US" sz="1350" dirty="0">
                <a:solidFill>
                  <a:srgbClr val="FF0000"/>
                </a:solidFill>
              </a:rPr>
              <a:t> COVID….</a:t>
            </a:r>
          </a:p>
        </p:txBody>
      </p:sp>
      <p:sp>
        <p:nvSpPr>
          <p:cNvPr id="7" name="TextBox 6">
            <a:extLst>
              <a:ext uri="{FF2B5EF4-FFF2-40B4-BE49-F238E27FC236}">
                <a16:creationId xmlns:a16="http://schemas.microsoft.com/office/drawing/2014/main" id="{43F2C5D8-1ABF-40B0-89CB-603D7E718D22}"/>
              </a:ext>
            </a:extLst>
          </p:cNvPr>
          <p:cNvSpPr txBox="1"/>
          <p:nvPr/>
        </p:nvSpPr>
        <p:spPr>
          <a:xfrm>
            <a:off x="5427675" y="2784621"/>
            <a:ext cx="875009" cy="946413"/>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微软雅黑"/>
                <a:cs typeface="+mn-ea"/>
              </a:rPr>
              <a:t>Revision</a:t>
            </a:r>
            <a:r>
              <a:rPr lang="en-US" sz="1350" dirty="0"/>
              <a:t> </a:t>
            </a:r>
            <a:r>
              <a:rPr lang="en-US" sz="1050" b="1" dirty="0">
                <a:solidFill>
                  <a:prstClr val="black">
                    <a:lumMod val="75000"/>
                    <a:lumOff val="25000"/>
                  </a:prstClr>
                </a:solidFill>
                <a:latin typeface="Agency FB" panose="020B0503020202020204" pitchFamily="34" charset="0"/>
                <a:ea typeface="微软雅黑"/>
                <a:cs typeface="+mn-ea"/>
              </a:rPr>
              <a:t>of </a:t>
            </a:r>
          </a:p>
          <a:p>
            <a:r>
              <a:rPr lang="en-US" sz="1050" b="1" dirty="0">
                <a:solidFill>
                  <a:prstClr val="black">
                    <a:lumMod val="75000"/>
                    <a:lumOff val="25000"/>
                  </a:prstClr>
                </a:solidFill>
                <a:latin typeface="Agency FB" panose="020B0503020202020204" pitchFamily="34" charset="0"/>
                <a:ea typeface="微软雅黑"/>
                <a:cs typeface="+mn-ea"/>
              </a:rPr>
              <a:t>draft Global Set of Statistics and </a:t>
            </a:r>
          </a:p>
          <a:p>
            <a:r>
              <a:rPr lang="en-US" sz="1050" b="1" dirty="0">
                <a:solidFill>
                  <a:prstClr val="black">
                    <a:lumMod val="75000"/>
                    <a:lumOff val="25000"/>
                  </a:prstClr>
                </a:solidFill>
                <a:latin typeface="Agency FB" panose="020B0503020202020204" pitchFamily="34" charset="0"/>
                <a:ea typeface="微软雅黑"/>
                <a:cs typeface="+mn-ea"/>
              </a:rPr>
              <a:t>indicators</a:t>
            </a:r>
          </a:p>
        </p:txBody>
      </p:sp>
      <p:sp>
        <p:nvSpPr>
          <p:cNvPr id="24" name="文本框 41">
            <a:extLst>
              <a:ext uri="{FF2B5EF4-FFF2-40B4-BE49-F238E27FC236}">
                <a16:creationId xmlns:a16="http://schemas.microsoft.com/office/drawing/2014/main" id="{E6EA97ED-67A5-4970-BCF3-B352D8B70F83}"/>
              </a:ext>
            </a:extLst>
          </p:cNvPr>
          <p:cNvSpPr txBox="1"/>
          <p:nvPr/>
        </p:nvSpPr>
        <p:spPr>
          <a:xfrm>
            <a:off x="6155011" y="1634408"/>
            <a:ext cx="942791" cy="577081"/>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微软雅黑"/>
                <a:cs typeface="+mn-ea"/>
              </a:rPr>
              <a:t>SG Report on CC Statistics to SC (information)</a:t>
            </a:r>
          </a:p>
        </p:txBody>
      </p:sp>
      <p:sp>
        <p:nvSpPr>
          <p:cNvPr id="25" name="椭圆 45">
            <a:extLst>
              <a:ext uri="{FF2B5EF4-FFF2-40B4-BE49-F238E27FC236}">
                <a16:creationId xmlns:a16="http://schemas.microsoft.com/office/drawing/2014/main" id="{D5D78070-657E-4508-97DC-B33977B7DFA8}"/>
              </a:ext>
            </a:extLst>
          </p:cNvPr>
          <p:cNvSpPr/>
          <p:nvPr/>
        </p:nvSpPr>
        <p:spPr>
          <a:xfrm>
            <a:off x="1228379" y="2629840"/>
            <a:ext cx="194763" cy="175519"/>
          </a:xfrm>
          <a:prstGeom prst="ellipse">
            <a:avLst/>
          </a:prstGeom>
          <a:solidFill>
            <a:sysClr val="windowText" lastClr="000000">
              <a:lumMod val="65000"/>
              <a:lumOff val="35000"/>
            </a:sysClr>
          </a:solidFill>
          <a:ln w="12700" cap="flat" cmpd="sng" algn="ctr">
            <a:noFill/>
            <a:prstDash val="solid"/>
            <a:miter lim="800000"/>
          </a:ln>
          <a:effectLst/>
        </p:spPr>
        <p:txBody>
          <a:bodyPr rtlCol="0" anchor="ctr"/>
          <a:lstStyle/>
          <a:p>
            <a:pPr algn="ctr">
              <a:defRPr/>
            </a:pPr>
            <a:endParaRPr lang="zh-CN" altLang="en-US" sz="1350" kern="0">
              <a:solidFill>
                <a:prstClr val="white"/>
              </a:solidFill>
              <a:latin typeface="Arial"/>
              <a:ea typeface="微软雅黑"/>
            </a:endParaRPr>
          </a:p>
        </p:txBody>
      </p:sp>
      <p:sp>
        <p:nvSpPr>
          <p:cNvPr id="26" name="文本框 29">
            <a:extLst>
              <a:ext uri="{FF2B5EF4-FFF2-40B4-BE49-F238E27FC236}">
                <a16:creationId xmlns:a16="http://schemas.microsoft.com/office/drawing/2014/main" id="{927881DE-DC66-40B7-82DE-FCC08C2CA1BC}"/>
              </a:ext>
            </a:extLst>
          </p:cNvPr>
          <p:cNvSpPr txBox="1">
            <a:spLocks noChangeArrowheads="1"/>
          </p:cNvSpPr>
          <p:nvPr/>
        </p:nvSpPr>
        <p:spPr bwMode="auto">
          <a:xfrm>
            <a:off x="1234639" y="2398067"/>
            <a:ext cx="45360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50" b="1" dirty="0">
                <a:solidFill>
                  <a:srgbClr val="FF0000"/>
                </a:solidFill>
                <a:latin typeface="Agency FB" panose="020B0503020202020204" pitchFamily="34" charset="0"/>
              </a:rPr>
              <a:t>2008</a:t>
            </a:r>
            <a:endParaRPr lang="zh-CN" altLang="en-US" sz="1050" b="1" dirty="0">
              <a:solidFill>
                <a:srgbClr val="FF0000"/>
              </a:solidFill>
              <a:latin typeface="Agency FB" panose="020B0503020202020204" pitchFamily="34" charset="0"/>
            </a:endParaRPr>
          </a:p>
        </p:txBody>
      </p:sp>
      <p:sp>
        <p:nvSpPr>
          <p:cNvPr id="27" name="文本框 35">
            <a:extLst>
              <a:ext uri="{FF2B5EF4-FFF2-40B4-BE49-F238E27FC236}">
                <a16:creationId xmlns:a16="http://schemas.microsoft.com/office/drawing/2014/main" id="{0252893C-ED81-4C2B-B497-F82938C5B314}"/>
              </a:ext>
            </a:extLst>
          </p:cNvPr>
          <p:cNvSpPr txBox="1"/>
          <p:nvPr/>
        </p:nvSpPr>
        <p:spPr>
          <a:xfrm>
            <a:off x="801009" y="2815817"/>
            <a:ext cx="928241" cy="992579"/>
          </a:xfrm>
          <a:prstGeom prst="rect">
            <a:avLst/>
          </a:prstGeom>
          <a:noFill/>
        </p:spPr>
        <p:txBody>
          <a:bodyPr wrap="square" rtlCol="0">
            <a:spAutoFit/>
          </a:bodyPr>
          <a:lstStyle/>
          <a:p>
            <a:r>
              <a:rPr lang="en-US" sz="975" b="1" dirty="0">
                <a:solidFill>
                  <a:prstClr val="black">
                    <a:lumMod val="75000"/>
                    <a:lumOff val="25000"/>
                  </a:prstClr>
                </a:solidFill>
                <a:latin typeface="Agency FB" panose="020B0503020202020204" pitchFamily="34" charset="0"/>
                <a:ea typeface="微软雅黑"/>
                <a:cs typeface="+mn-ea"/>
              </a:rPr>
              <a:t>UNSD confer-</a:t>
            </a:r>
          </a:p>
          <a:p>
            <a:r>
              <a:rPr lang="en-US" sz="975" b="1" dirty="0">
                <a:solidFill>
                  <a:prstClr val="black">
                    <a:lumMod val="75000"/>
                    <a:lumOff val="25000"/>
                  </a:prstClr>
                </a:solidFill>
                <a:latin typeface="Agency FB" panose="020B0503020202020204" pitchFamily="34" charset="0"/>
                <a:ea typeface="微软雅黑"/>
                <a:cs typeface="+mn-ea"/>
              </a:rPr>
              <a:t>ences</a:t>
            </a:r>
          </a:p>
          <a:p>
            <a:r>
              <a:rPr lang="en-US" sz="975" b="1" dirty="0">
                <a:solidFill>
                  <a:prstClr val="black">
                    <a:lumMod val="75000"/>
                    <a:lumOff val="25000"/>
                  </a:prstClr>
                </a:solidFill>
                <a:latin typeface="Agency FB" panose="020B0503020202020204" pitchFamily="34" charset="0"/>
                <a:ea typeface="微软雅黑"/>
                <a:cs typeface="+mn-ea"/>
              </a:rPr>
              <a:t>on climate change and official stats (Oslo and Seoul)</a:t>
            </a:r>
          </a:p>
        </p:txBody>
      </p:sp>
      <p:sp>
        <p:nvSpPr>
          <p:cNvPr id="9" name="TextBox 8">
            <a:extLst>
              <a:ext uri="{FF2B5EF4-FFF2-40B4-BE49-F238E27FC236}">
                <a16:creationId xmlns:a16="http://schemas.microsoft.com/office/drawing/2014/main" id="{AECA405C-1E25-4D1E-8661-E60F428E2B42}"/>
              </a:ext>
            </a:extLst>
          </p:cNvPr>
          <p:cNvSpPr txBox="1"/>
          <p:nvPr/>
        </p:nvSpPr>
        <p:spPr>
          <a:xfrm>
            <a:off x="7266020" y="2402853"/>
            <a:ext cx="470428" cy="253916"/>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宋体" panose="02010600030101010101" pitchFamily="2" charset="-122"/>
              </a:rPr>
              <a:t>2022</a:t>
            </a:r>
          </a:p>
        </p:txBody>
      </p:sp>
      <p:sp>
        <p:nvSpPr>
          <p:cNvPr id="10" name="TextBox 9">
            <a:extLst>
              <a:ext uri="{FF2B5EF4-FFF2-40B4-BE49-F238E27FC236}">
                <a16:creationId xmlns:a16="http://schemas.microsoft.com/office/drawing/2014/main" id="{36987B2E-482A-4D7D-85ED-0632ED4B1AB6}"/>
              </a:ext>
            </a:extLst>
          </p:cNvPr>
          <p:cNvSpPr txBox="1"/>
          <p:nvPr/>
        </p:nvSpPr>
        <p:spPr>
          <a:xfrm>
            <a:off x="7086600" y="1634407"/>
            <a:ext cx="885324" cy="577081"/>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微软雅黑"/>
                <a:cs typeface="+mn-ea"/>
              </a:rPr>
              <a:t>SG report on CC Statistics to SC (decision) </a:t>
            </a:r>
          </a:p>
        </p:txBody>
      </p:sp>
      <p:sp>
        <p:nvSpPr>
          <p:cNvPr id="11" name="TextBox 10">
            <a:extLst>
              <a:ext uri="{FF2B5EF4-FFF2-40B4-BE49-F238E27FC236}">
                <a16:creationId xmlns:a16="http://schemas.microsoft.com/office/drawing/2014/main" id="{FF88A3F9-BFD4-4C41-8C9A-68DBF72161DC}"/>
              </a:ext>
            </a:extLst>
          </p:cNvPr>
          <p:cNvSpPr txBox="1"/>
          <p:nvPr/>
        </p:nvSpPr>
        <p:spPr>
          <a:xfrm>
            <a:off x="7232479" y="2938801"/>
            <a:ext cx="732269" cy="276999"/>
          </a:xfrm>
          <a:prstGeom prst="rect">
            <a:avLst/>
          </a:prstGeom>
          <a:noFill/>
        </p:spPr>
        <p:txBody>
          <a:bodyPr wrap="square" rtlCol="0">
            <a:spAutoFit/>
          </a:bodyPr>
          <a:lstStyle/>
          <a:p>
            <a:r>
              <a:rPr lang="en-US" sz="1200" b="1" dirty="0">
                <a:solidFill>
                  <a:srgbClr val="FF0000"/>
                </a:solidFill>
                <a:latin typeface="Agency FB" panose="020B0503020202020204" pitchFamily="34" charset="0"/>
                <a:ea typeface="微软雅黑"/>
                <a:cs typeface="+mn-ea"/>
              </a:rPr>
              <a:t>Adoption</a:t>
            </a:r>
          </a:p>
        </p:txBody>
      </p:sp>
      <p:pic>
        <p:nvPicPr>
          <p:cNvPr id="6" name="Picture 5">
            <a:extLst>
              <a:ext uri="{FF2B5EF4-FFF2-40B4-BE49-F238E27FC236}">
                <a16:creationId xmlns:a16="http://schemas.microsoft.com/office/drawing/2014/main" id="{36373156-F888-46A1-A2ED-B8854F9D4D0F}"/>
              </a:ext>
            </a:extLst>
          </p:cNvPr>
          <p:cNvPicPr>
            <a:picLocks noChangeAspect="1"/>
          </p:cNvPicPr>
          <p:nvPr/>
        </p:nvPicPr>
        <p:blipFill>
          <a:blip r:embed="rId4"/>
          <a:stretch>
            <a:fillRect/>
          </a:stretch>
        </p:blipFill>
        <p:spPr>
          <a:xfrm>
            <a:off x="4891975" y="2628900"/>
            <a:ext cx="196613" cy="173751"/>
          </a:xfrm>
          <a:prstGeom prst="rect">
            <a:avLst/>
          </a:prstGeom>
        </p:spPr>
      </p:pic>
      <p:pic>
        <p:nvPicPr>
          <p:cNvPr id="12" name="Picture 11">
            <a:extLst>
              <a:ext uri="{FF2B5EF4-FFF2-40B4-BE49-F238E27FC236}">
                <a16:creationId xmlns:a16="http://schemas.microsoft.com/office/drawing/2014/main" id="{89C7DA32-29A5-4DA0-9760-93D3C162060D}"/>
              </a:ext>
            </a:extLst>
          </p:cNvPr>
          <p:cNvPicPr>
            <a:picLocks noChangeAspect="1"/>
          </p:cNvPicPr>
          <p:nvPr/>
        </p:nvPicPr>
        <p:blipFill>
          <a:blip r:embed="rId4"/>
          <a:stretch>
            <a:fillRect/>
          </a:stretch>
        </p:blipFill>
        <p:spPr>
          <a:xfrm>
            <a:off x="3175163" y="2646418"/>
            <a:ext cx="196613" cy="173751"/>
          </a:xfrm>
          <a:prstGeom prst="rect">
            <a:avLst/>
          </a:prstGeom>
        </p:spPr>
      </p:pic>
      <p:pic>
        <p:nvPicPr>
          <p:cNvPr id="13" name="Picture 12">
            <a:extLst>
              <a:ext uri="{FF2B5EF4-FFF2-40B4-BE49-F238E27FC236}">
                <a16:creationId xmlns:a16="http://schemas.microsoft.com/office/drawing/2014/main" id="{E806D68D-C5F9-4B91-9C04-4526FFE575EF}"/>
              </a:ext>
            </a:extLst>
          </p:cNvPr>
          <p:cNvPicPr>
            <a:picLocks noChangeAspect="1"/>
          </p:cNvPicPr>
          <p:nvPr/>
        </p:nvPicPr>
        <p:blipFill>
          <a:blip r:embed="rId3"/>
          <a:stretch>
            <a:fillRect/>
          </a:stretch>
        </p:blipFill>
        <p:spPr>
          <a:xfrm>
            <a:off x="2517425" y="2628901"/>
            <a:ext cx="192041" cy="164606"/>
          </a:xfrm>
          <a:prstGeom prst="rect">
            <a:avLst/>
          </a:prstGeom>
        </p:spPr>
      </p:pic>
      <p:pic>
        <p:nvPicPr>
          <p:cNvPr id="14" name="Picture 13">
            <a:extLst>
              <a:ext uri="{FF2B5EF4-FFF2-40B4-BE49-F238E27FC236}">
                <a16:creationId xmlns:a16="http://schemas.microsoft.com/office/drawing/2014/main" id="{850FDE48-AFF8-44BF-A1DB-52D046D08191}"/>
              </a:ext>
            </a:extLst>
          </p:cNvPr>
          <p:cNvPicPr>
            <a:picLocks noChangeAspect="1"/>
          </p:cNvPicPr>
          <p:nvPr/>
        </p:nvPicPr>
        <p:blipFill>
          <a:blip r:embed="rId3"/>
          <a:stretch>
            <a:fillRect/>
          </a:stretch>
        </p:blipFill>
        <p:spPr>
          <a:xfrm>
            <a:off x="4080673" y="2635296"/>
            <a:ext cx="192041" cy="164606"/>
          </a:xfrm>
          <a:prstGeom prst="rect">
            <a:avLst/>
          </a:prstGeom>
        </p:spPr>
      </p:pic>
      <p:sp>
        <p:nvSpPr>
          <p:cNvPr id="16" name="TextBox 15">
            <a:extLst>
              <a:ext uri="{FF2B5EF4-FFF2-40B4-BE49-F238E27FC236}">
                <a16:creationId xmlns:a16="http://schemas.microsoft.com/office/drawing/2014/main" id="{32E67736-0A27-48D7-9CAE-51022F9213CE}"/>
              </a:ext>
            </a:extLst>
          </p:cNvPr>
          <p:cNvSpPr txBox="1"/>
          <p:nvPr/>
        </p:nvSpPr>
        <p:spPr>
          <a:xfrm>
            <a:off x="1654926" y="2398068"/>
            <a:ext cx="488862" cy="253916"/>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宋体" panose="02010600030101010101" pitchFamily="2" charset="-122"/>
              </a:rPr>
              <a:t>2009</a:t>
            </a:r>
          </a:p>
        </p:txBody>
      </p:sp>
      <p:sp>
        <p:nvSpPr>
          <p:cNvPr id="18" name="TextBox 17">
            <a:extLst>
              <a:ext uri="{FF2B5EF4-FFF2-40B4-BE49-F238E27FC236}">
                <a16:creationId xmlns:a16="http://schemas.microsoft.com/office/drawing/2014/main" id="{673E64C3-9E0B-4C3A-9421-D2EEEB7A2973}"/>
              </a:ext>
            </a:extLst>
          </p:cNvPr>
          <p:cNvSpPr txBox="1"/>
          <p:nvPr/>
        </p:nvSpPr>
        <p:spPr>
          <a:xfrm>
            <a:off x="1730645" y="2800351"/>
            <a:ext cx="735621" cy="1061829"/>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微软雅黑"/>
                <a:cs typeface="+mn-ea"/>
              </a:rPr>
              <a:t>Report by the ABS to the 40th session of Statistical Commission</a:t>
            </a:r>
          </a:p>
        </p:txBody>
      </p:sp>
      <p:pic>
        <p:nvPicPr>
          <p:cNvPr id="20" name="Picture 19">
            <a:extLst>
              <a:ext uri="{FF2B5EF4-FFF2-40B4-BE49-F238E27FC236}">
                <a16:creationId xmlns:a16="http://schemas.microsoft.com/office/drawing/2014/main" id="{9B09FDD1-4730-4231-A900-D632E9E55DB8}"/>
              </a:ext>
            </a:extLst>
          </p:cNvPr>
          <p:cNvPicPr>
            <a:picLocks noChangeAspect="1"/>
          </p:cNvPicPr>
          <p:nvPr/>
        </p:nvPicPr>
        <p:blipFill>
          <a:blip r:embed="rId4"/>
          <a:stretch>
            <a:fillRect/>
          </a:stretch>
        </p:blipFill>
        <p:spPr>
          <a:xfrm>
            <a:off x="1864159" y="2645056"/>
            <a:ext cx="196613" cy="173751"/>
          </a:xfrm>
          <a:prstGeom prst="rect">
            <a:avLst/>
          </a:prstGeom>
        </p:spPr>
      </p:pic>
      <p:pic>
        <p:nvPicPr>
          <p:cNvPr id="38" name="Picture 37">
            <a:extLst>
              <a:ext uri="{FF2B5EF4-FFF2-40B4-BE49-F238E27FC236}">
                <a16:creationId xmlns:a16="http://schemas.microsoft.com/office/drawing/2014/main" id="{5A19D0AA-3EC8-48B6-AA8C-B9ED0FA7DA43}"/>
              </a:ext>
            </a:extLst>
          </p:cNvPr>
          <p:cNvPicPr>
            <a:picLocks noChangeAspect="1"/>
          </p:cNvPicPr>
          <p:nvPr/>
        </p:nvPicPr>
        <p:blipFill>
          <a:blip r:embed="rId3"/>
          <a:stretch>
            <a:fillRect/>
          </a:stretch>
        </p:blipFill>
        <p:spPr>
          <a:xfrm>
            <a:off x="7369373" y="2675132"/>
            <a:ext cx="192041" cy="204051"/>
          </a:xfrm>
          <a:prstGeom prst="rect">
            <a:avLst/>
          </a:prstGeom>
        </p:spPr>
      </p:pic>
      <p:pic>
        <p:nvPicPr>
          <p:cNvPr id="4" name="Picture 3">
            <a:extLst>
              <a:ext uri="{FF2B5EF4-FFF2-40B4-BE49-F238E27FC236}">
                <a16:creationId xmlns:a16="http://schemas.microsoft.com/office/drawing/2014/main" id="{BABC99B8-BDE9-EE6A-2725-30AE4012BB38}"/>
              </a:ext>
            </a:extLst>
          </p:cNvPr>
          <p:cNvPicPr>
            <a:picLocks noChangeAspect="1"/>
          </p:cNvPicPr>
          <p:nvPr/>
        </p:nvPicPr>
        <p:blipFill>
          <a:blip r:embed="rId3"/>
          <a:stretch>
            <a:fillRect/>
          </a:stretch>
        </p:blipFill>
        <p:spPr>
          <a:xfrm>
            <a:off x="8189239" y="2650541"/>
            <a:ext cx="192041" cy="204051"/>
          </a:xfrm>
          <a:prstGeom prst="rect">
            <a:avLst/>
          </a:prstGeom>
        </p:spPr>
      </p:pic>
      <p:sp>
        <p:nvSpPr>
          <p:cNvPr id="15" name="TextBox 14">
            <a:extLst>
              <a:ext uri="{FF2B5EF4-FFF2-40B4-BE49-F238E27FC236}">
                <a16:creationId xmlns:a16="http://schemas.microsoft.com/office/drawing/2014/main" id="{100EE705-DD0C-9527-1E86-F3AD54F057AD}"/>
              </a:ext>
            </a:extLst>
          </p:cNvPr>
          <p:cNvSpPr txBox="1"/>
          <p:nvPr/>
        </p:nvSpPr>
        <p:spPr>
          <a:xfrm>
            <a:off x="8002254" y="2404463"/>
            <a:ext cx="470428" cy="253916"/>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宋体" panose="02010600030101010101" pitchFamily="2" charset="-122"/>
              </a:rPr>
              <a:t>2024</a:t>
            </a:r>
          </a:p>
        </p:txBody>
      </p:sp>
      <p:sp>
        <p:nvSpPr>
          <p:cNvPr id="17" name="TextBox 16">
            <a:extLst>
              <a:ext uri="{FF2B5EF4-FFF2-40B4-BE49-F238E27FC236}">
                <a16:creationId xmlns:a16="http://schemas.microsoft.com/office/drawing/2014/main" id="{9156443B-4ED6-A646-18DD-FF5AF0546476}"/>
              </a:ext>
            </a:extLst>
          </p:cNvPr>
          <p:cNvSpPr txBox="1"/>
          <p:nvPr/>
        </p:nvSpPr>
        <p:spPr>
          <a:xfrm>
            <a:off x="7964748" y="1632719"/>
            <a:ext cx="1103052" cy="577081"/>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微软雅黑"/>
                <a:cs typeface="+mn-ea"/>
              </a:rPr>
              <a:t>SG report on CC Statistics to SC (decision) </a:t>
            </a:r>
          </a:p>
        </p:txBody>
      </p:sp>
      <p:sp>
        <p:nvSpPr>
          <p:cNvPr id="19" name="TextBox 18">
            <a:extLst>
              <a:ext uri="{FF2B5EF4-FFF2-40B4-BE49-F238E27FC236}">
                <a16:creationId xmlns:a16="http://schemas.microsoft.com/office/drawing/2014/main" id="{F5A9C4B2-6FD4-579C-4B0D-9458787E7D2F}"/>
              </a:ext>
            </a:extLst>
          </p:cNvPr>
          <p:cNvSpPr txBox="1"/>
          <p:nvPr/>
        </p:nvSpPr>
        <p:spPr>
          <a:xfrm>
            <a:off x="8041276" y="2980828"/>
            <a:ext cx="1001009" cy="276999"/>
          </a:xfrm>
          <a:prstGeom prst="rect">
            <a:avLst/>
          </a:prstGeom>
          <a:noFill/>
        </p:spPr>
        <p:txBody>
          <a:bodyPr wrap="square" rtlCol="0">
            <a:spAutoFit/>
          </a:bodyPr>
          <a:lstStyle/>
          <a:p>
            <a:r>
              <a:rPr lang="en-US" sz="1200" b="1" dirty="0">
                <a:solidFill>
                  <a:srgbClr val="FF0000"/>
                </a:solidFill>
                <a:latin typeface="Agency FB" panose="020B0503020202020204" pitchFamily="34" charset="0"/>
                <a:ea typeface="微软雅黑"/>
                <a:cs typeface="+mn-ea"/>
              </a:rPr>
              <a:t>Implementation</a:t>
            </a:r>
          </a:p>
        </p:txBody>
      </p:sp>
      <p:pic>
        <p:nvPicPr>
          <p:cNvPr id="23" name="Picture 22">
            <a:extLst>
              <a:ext uri="{FF2B5EF4-FFF2-40B4-BE49-F238E27FC236}">
                <a16:creationId xmlns:a16="http://schemas.microsoft.com/office/drawing/2014/main" id="{F0607056-B68F-4DBB-BE07-835EA5FE0B4C}"/>
              </a:ext>
            </a:extLst>
          </p:cNvPr>
          <p:cNvPicPr>
            <a:picLocks noChangeAspect="1"/>
          </p:cNvPicPr>
          <p:nvPr/>
        </p:nvPicPr>
        <p:blipFill>
          <a:blip r:embed="rId3"/>
          <a:stretch>
            <a:fillRect/>
          </a:stretch>
        </p:blipFill>
        <p:spPr>
          <a:xfrm>
            <a:off x="8723359" y="2667000"/>
            <a:ext cx="192041" cy="204051"/>
          </a:xfrm>
          <a:prstGeom prst="rect">
            <a:avLst/>
          </a:prstGeom>
        </p:spPr>
      </p:pic>
      <p:sp>
        <p:nvSpPr>
          <p:cNvPr id="33" name="TextBox 32">
            <a:extLst>
              <a:ext uri="{FF2B5EF4-FFF2-40B4-BE49-F238E27FC236}">
                <a16:creationId xmlns:a16="http://schemas.microsoft.com/office/drawing/2014/main" id="{B50C65CD-4B44-CE04-A8E3-556AD3430BCA}"/>
              </a:ext>
            </a:extLst>
          </p:cNvPr>
          <p:cNvSpPr txBox="1"/>
          <p:nvPr/>
        </p:nvSpPr>
        <p:spPr>
          <a:xfrm>
            <a:off x="8597372" y="2413084"/>
            <a:ext cx="470428" cy="253916"/>
          </a:xfrm>
          <a:prstGeom prst="rect">
            <a:avLst/>
          </a:prstGeom>
          <a:noFill/>
        </p:spPr>
        <p:txBody>
          <a:bodyPr wrap="square" rtlCol="0">
            <a:spAutoFit/>
          </a:bodyPr>
          <a:lstStyle/>
          <a:p>
            <a:r>
              <a:rPr lang="en-US" sz="1050" b="1" dirty="0">
                <a:solidFill>
                  <a:prstClr val="black">
                    <a:lumMod val="75000"/>
                    <a:lumOff val="25000"/>
                  </a:prstClr>
                </a:solidFill>
                <a:latin typeface="Agency FB" panose="020B0503020202020204" pitchFamily="34" charset="0"/>
                <a:ea typeface="宋体" panose="02010600030101010101" pitchFamily="2" charset="-122"/>
              </a:rPr>
              <a:t>2025</a:t>
            </a:r>
          </a:p>
        </p:txBody>
      </p:sp>
      <p:sp>
        <p:nvSpPr>
          <p:cNvPr id="34" name="TextBox 33">
            <a:extLst>
              <a:ext uri="{FF2B5EF4-FFF2-40B4-BE49-F238E27FC236}">
                <a16:creationId xmlns:a16="http://schemas.microsoft.com/office/drawing/2014/main" id="{F695F9C6-D22F-5337-E2B4-626D228E75BB}"/>
              </a:ext>
            </a:extLst>
          </p:cNvPr>
          <p:cNvSpPr txBox="1"/>
          <p:nvPr/>
        </p:nvSpPr>
        <p:spPr>
          <a:xfrm>
            <a:off x="746457" y="4191001"/>
            <a:ext cx="8487647" cy="923330"/>
          </a:xfrm>
          <a:prstGeom prst="rect">
            <a:avLst/>
          </a:prstGeom>
          <a:noFill/>
        </p:spPr>
        <p:txBody>
          <a:bodyPr wrap="square" rtlCol="0">
            <a:spAutoFit/>
          </a:bodyPr>
          <a:lstStyle/>
          <a:p>
            <a:r>
              <a:rPr lang="en-US" dirty="0"/>
              <a:t>UNSD </a:t>
            </a:r>
            <a:r>
              <a:rPr lang="en-US" dirty="0" err="1"/>
              <a:t>programme</a:t>
            </a:r>
            <a:r>
              <a:rPr lang="en-US" dirty="0"/>
              <a:t> on climate change statistics supports countries with less developed statistical systems to start and advance work in this area, special attention to SIDS and least developed countries, guidance tailored to their needs. </a:t>
            </a:r>
          </a:p>
        </p:txBody>
      </p:sp>
    </p:spTree>
    <p:extLst>
      <p:ext uri="{BB962C8B-B14F-4D97-AF65-F5344CB8AC3E}">
        <p14:creationId xmlns:p14="http://schemas.microsoft.com/office/powerpoint/2010/main" val="204633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00A40-1CF9-4B01-AE76-1F8C0330B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1ECEA-FBD2-1346-9201-945BF7602E78}"/>
              </a:ext>
            </a:extLst>
          </p:cNvPr>
          <p:cNvSpPr>
            <a:spLocks noGrp="1"/>
          </p:cNvSpPr>
          <p:nvPr>
            <p:ph type="title"/>
          </p:nvPr>
        </p:nvSpPr>
        <p:spPr>
          <a:xfrm>
            <a:off x="115221" y="315773"/>
            <a:ext cx="8357461" cy="619342"/>
          </a:xfrm>
        </p:spPr>
        <p:txBody>
          <a:bodyPr>
            <a:noAutofit/>
          </a:bodyPr>
          <a:lstStyle/>
          <a:p>
            <a:r>
              <a:rPr lang="en-US" sz="2800" b="1" dirty="0"/>
              <a:t>Background and process:</a:t>
            </a:r>
            <a:br>
              <a:rPr lang="en-US" sz="2800" b="1" dirty="0"/>
            </a:br>
            <a:r>
              <a:rPr lang="en-US" sz="2400" b="1" dirty="0"/>
              <a:t>Collaboration between UNSD, UNFCCC and the Expert Group on Environment and Climate Change Statistics</a:t>
            </a:r>
            <a:endParaRPr lang="en-GB" sz="2400" b="1" dirty="0"/>
          </a:p>
        </p:txBody>
      </p:sp>
      <p:sp>
        <p:nvSpPr>
          <p:cNvPr id="21" name="TextBox 20">
            <a:extLst>
              <a:ext uri="{FF2B5EF4-FFF2-40B4-BE49-F238E27FC236}">
                <a16:creationId xmlns:a16="http://schemas.microsoft.com/office/drawing/2014/main" id="{521482F4-00C7-C679-C587-BFF9DF27382A}"/>
              </a:ext>
            </a:extLst>
          </p:cNvPr>
          <p:cNvSpPr txBox="1"/>
          <p:nvPr/>
        </p:nvSpPr>
        <p:spPr>
          <a:xfrm>
            <a:off x="115221" y="1219200"/>
            <a:ext cx="8826380" cy="5909310"/>
          </a:xfrm>
          <a:prstGeom prst="rect">
            <a:avLst/>
          </a:prstGeom>
          <a:solidFill>
            <a:schemeClr val="bg1">
              <a:lumMod val="95000"/>
            </a:schemeClr>
          </a:solidFill>
        </p:spPr>
        <p:txBody>
          <a:bodyPr wrap="square" rtlCol="0">
            <a:spAutoFit/>
          </a:bodyPr>
          <a:lstStyle/>
          <a:p>
            <a:r>
              <a:rPr lang="en-US" b="1" dirty="0">
                <a:solidFill>
                  <a:srgbClr val="008080"/>
                </a:solidFill>
                <a:latin typeface="+mj-lt"/>
                <a:ea typeface="+mj-ea"/>
                <a:cs typeface="+mj-cs"/>
              </a:rPr>
              <a:t>Decisions of the Statistical Commission:</a:t>
            </a:r>
          </a:p>
          <a:p>
            <a:pPr marL="285750" indent="-285750">
              <a:buFont typeface="Arial" panose="020B0604020202020204" pitchFamily="34" charset="0"/>
              <a:buChar char="•"/>
            </a:pPr>
            <a:r>
              <a:rPr lang="en-US" b="1" dirty="0">
                <a:latin typeface="Calibri" panose="020F0502020204030204" pitchFamily="34" charset="0"/>
                <a:cs typeface="Helvetica" panose="020B0604020202020204" pitchFamily="34" charset="0"/>
              </a:rPr>
              <a:t>Decision 47/112 (2016), </a:t>
            </a:r>
            <a:r>
              <a:rPr lang="en-US" dirty="0">
                <a:latin typeface="Calibri" panose="020F0502020204030204" pitchFamily="34" charset="0"/>
                <a:cs typeface="Helvetica" panose="020B0604020202020204" pitchFamily="34" charset="0"/>
              </a:rPr>
              <a:t>UNSD requested to develop a global set of climate change statistics and indicators, applicable to countries at various stages of development: </a:t>
            </a:r>
          </a:p>
          <a:p>
            <a:pPr marL="285750"/>
            <a:r>
              <a:rPr lang="en-GB" dirty="0">
                <a:hlinkClick r:id="rId3"/>
              </a:rPr>
              <a:t>http://unstats.un.org/unsd/statcom/47th-session/documents/Report-on-the-47th-session-of-the-statistical-commission-E.pdf</a:t>
            </a:r>
            <a:r>
              <a:rPr lang="en-GB" dirty="0"/>
              <a:t> </a:t>
            </a:r>
          </a:p>
          <a:p>
            <a:pPr marL="285750" indent="-285750">
              <a:buFont typeface="Arial" panose="020B0604020202020204" pitchFamily="34" charset="0"/>
              <a:buChar char="•"/>
            </a:pPr>
            <a:r>
              <a:rPr lang="en-US" b="1" dirty="0"/>
              <a:t>Decision: 49/113 (2018)</a:t>
            </a:r>
            <a:r>
              <a:rPr lang="en-US" dirty="0"/>
              <a:t>, UNSD and UNFCCC to strengthen the link between statistics and policy:</a:t>
            </a:r>
          </a:p>
          <a:p>
            <a:pPr indent="285750"/>
            <a:r>
              <a:rPr lang="en-US" dirty="0">
                <a:hlinkClick r:id="rId4"/>
              </a:rPr>
              <a:t>https://unstats.un.org/unsd/statcom/49th-session/documents/Report-on-the-49th-session-E.pdf</a:t>
            </a:r>
            <a:r>
              <a:rPr lang="en-US" dirty="0"/>
              <a:t> </a:t>
            </a:r>
          </a:p>
          <a:p>
            <a:pPr marL="285750" indent="-285750">
              <a:buFont typeface="Arial" panose="020B0604020202020204" pitchFamily="34" charset="0"/>
              <a:buChar char="•"/>
            </a:pPr>
            <a:r>
              <a:rPr lang="en-US" b="1" dirty="0">
                <a:solidFill>
                  <a:srgbClr val="FF0000"/>
                </a:solidFill>
              </a:rPr>
              <a:t>Decision 53/116 (2022)</a:t>
            </a:r>
            <a:r>
              <a:rPr lang="en-US" dirty="0">
                <a:solidFill>
                  <a:srgbClr val="FF0000"/>
                </a:solidFill>
              </a:rPr>
              <a:t>, the Global Set was adopted at the 53</a:t>
            </a:r>
            <a:r>
              <a:rPr lang="en-US" baseline="30000" dirty="0">
                <a:solidFill>
                  <a:srgbClr val="FF0000"/>
                </a:solidFill>
              </a:rPr>
              <a:t>rd</a:t>
            </a:r>
            <a:r>
              <a:rPr lang="en-US" dirty="0">
                <a:solidFill>
                  <a:srgbClr val="FF0000"/>
                </a:solidFill>
              </a:rPr>
              <a:t> session of the Statistical Commission: </a:t>
            </a:r>
            <a:r>
              <a:rPr lang="en-US" dirty="0">
                <a:hlinkClick r:id="rId5"/>
              </a:rPr>
              <a:t>https://unstats.un.org/unsd/statcom/53rd-session/documents/2022-41-FinalReport-E.pdf</a:t>
            </a:r>
            <a:endParaRPr lang="en-US" dirty="0"/>
          </a:p>
          <a:p>
            <a:pPr marL="285750" indent="-285750">
              <a:buFont typeface="Arial" panose="020B0604020202020204" pitchFamily="34" charset="0"/>
              <a:buChar char="•"/>
            </a:pPr>
            <a:r>
              <a:rPr lang="en-US" b="1" dirty="0"/>
              <a:t>Decision 55/118 (2024) </a:t>
            </a:r>
            <a:r>
              <a:rPr lang="en-US" dirty="0"/>
              <a:t>focuses on implementation of the Global Set including investment in climate change statistics, use of administrative data, and including climate change questions in relevant censuses and surveys. : </a:t>
            </a:r>
            <a:r>
              <a:rPr lang="en-US" dirty="0">
                <a:hlinkClick r:id="rId6"/>
              </a:rPr>
              <a:t>https://unstats.un.org/UNSDWebsite/statcom/session_55/documents/2024-36-FinalReport-E.pdf</a:t>
            </a:r>
            <a:endParaRPr lang="en-US" dirty="0"/>
          </a:p>
          <a:p>
            <a:pPr marL="285750" indent="-285750">
              <a:buFont typeface="Arial" panose="020B0604020202020204" pitchFamily="34" charset="0"/>
              <a:buChar char="•"/>
            </a:pPr>
            <a:r>
              <a:rPr lang="en-US" b="1" dirty="0"/>
              <a:t>Decision 56/124 (2025) </a:t>
            </a:r>
            <a:r>
              <a:rPr lang="en-US" dirty="0">
                <a:solidFill>
                  <a:srgbClr val="FF0000"/>
                </a:solidFill>
              </a:rPr>
              <a:t>the Commission supported the restructuring of the expert group based on its expanded scope of work covering environment and climate change statistics: </a:t>
            </a:r>
            <a:r>
              <a:rPr lang="en-GB" dirty="0">
                <a:hlinkClick r:id="rId7"/>
              </a:rPr>
              <a:t>https://unstats.un.org/UNSDWebsite/statcom/session_56/documents/2025-37-FinalReport-EE.pdf</a:t>
            </a:r>
            <a:r>
              <a:rPr lang="en-GB" dirty="0"/>
              <a:t>. </a:t>
            </a:r>
            <a:endParaRPr lang="en-US" dirty="0">
              <a:highlight>
                <a:srgbClr val="FFFF00"/>
              </a:highlight>
            </a:endParaRPr>
          </a:p>
        </p:txBody>
      </p:sp>
    </p:spTree>
    <p:extLst>
      <p:ext uri="{BB962C8B-B14F-4D97-AF65-F5344CB8AC3E}">
        <p14:creationId xmlns:p14="http://schemas.microsoft.com/office/powerpoint/2010/main" val="284250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DC6B-9C3B-D024-6A9D-0352C3BF46F2}"/>
              </a:ext>
            </a:extLst>
          </p:cNvPr>
          <p:cNvSpPr>
            <a:spLocks noGrp="1"/>
          </p:cNvSpPr>
          <p:nvPr>
            <p:ph type="title"/>
          </p:nvPr>
        </p:nvSpPr>
        <p:spPr>
          <a:xfrm>
            <a:off x="0" y="0"/>
            <a:ext cx="9144000" cy="563562"/>
          </a:xfrm>
        </p:spPr>
        <p:txBody>
          <a:bodyPr>
            <a:normAutofit fontScale="90000"/>
          </a:bodyPr>
          <a:lstStyle/>
          <a:p>
            <a:r>
              <a:rPr lang="en-US" dirty="0"/>
              <a:t>Background and process on Data collection (water and waste)</a:t>
            </a:r>
          </a:p>
        </p:txBody>
      </p:sp>
      <p:sp>
        <p:nvSpPr>
          <p:cNvPr id="3" name="Content Placeholder 2">
            <a:extLst>
              <a:ext uri="{FF2B5EF4-FFF2-40B4-BE49-F238E27FC236}">
                <a16:creationId xmlns:a16="http://schemas.microsoft.com/office/drawing/2014/main" id="{CB9443A8-DC4F-7512-641A-978778416BC9}"/>
              </a:ext>
            </a:extLst>
          </p:cNvPr>
          <p:cNvSpPr>
            <a:spLocks noGrp="1"/>
          </p:cNvSpPr>
          <p:nvPr>
            <p:ph idx="1"/>
          </p:nvPr>
        </p:nvSpPr>
        <p:spPr>
          <a:xfrm>
            <a:off x="304800" y="533400"/>
            <a:ext cx="8534400" cy="5638800"/>
          </a:xfrm>
        </p:spPr>
        <p:txBody>
          <a:bodyPr>
            <a:normAutofit/>
          </a:bodyPr>
          <a:lstStyle/>
          <a:p>
            <a:r>
              <a:rPr lang="en-US" dirty="0"/>
              <a:t>Since 1999, UNSD has completed 11 data collections on water and waste statistics (usually biennially) from about 160-170 UN member states. Mandated by the UNSC (</a:t>
            </a:r>
            <a:r>
              <a:rPr lang="en-US" b="1" dirty="0"/>
              <a:t>Para. 77 (1995)</a:t>
            </a:r>
            <a:r>
              <a:rPr lang="en-US" dirty="0"/>
              <a:t>); and reinforced by the UNSC </a:t>
            </a:r>
            <a:r>
              <a:rPr lang="en-US" b="1" dirty="0"/>
              <a:t>(Chapter IV, Para. 2 (2003)</a:t>
            </a:r>
            <a:r>
              <a:rPr lang="en-US" dirty="0"/>
              <a:t>). </a:t>
            </a:r>
            <a:r>
              <a:rPr lang="en-US" sz="1400" dirty="0">
                <a:hlinkClick r:id="rId2"/>
              </a:rPr>
              <a:t>https://unstats.un.org/UNSDWebsite/statcom/session_28/documents/statcom-1995-28th-report-E.pdf</a:t>
            </a:r>
            <a:r>
              <a:rPr lang="en-US" sz="1400" dirty="0"/>
              <a:t> </a:t>
            </a:r>
            <a:r>
              <a:rPr lang="en-AU" sz="1400" dirty="0">
                <a:hlinkClick r:id="rId3"/>
              </a:rPr>
              <a:t>https://unstats.un.org/UNSDWebsite/statcom/session_34/documents/statcom-2003-34th-report-E.pdf</a:t>
            </a:r>
            <a:r>
              <a:rPr lang="en-US" sz="1400" dirty="0"/>
              <a:t> </a:t>
            </a:r>
            <a:endParaRPr lang="en-AU" sz="1400" dirty="0"/>
          </a:p>
          <a:p>
            <a:r>
              <a:rPr lang="en-AU" dirty="0"/>
              <a:t>This session, the Statistical Commission is, inter alia, invited:</a:t>
            </a:r>
          </a:p>
          <a:p>
            <a:pPr marL="0" indent="0">
              <a:buNone/>
            </a:pPr>
            <a:r>
              <a:rPr lang="en-US" i="1" dirty="0"/>
              <a:t>to urge countries to strengthen national data collection and compilation in environment and climate change statistics to better inform policy decisions and to facilitate unified reporting for international data requirements, and </a:t>
            </a:r>
            <a:r>
              <a:rPr lang="en-US" b="1" i="1" dirty="0"/>
              <a:t>encourage countries to promote a coordinated response when completing the Statistics Division/UNEP questionnaire on environment statistics</a:t>
            </a:r>
          </a:p>
          <a:p>
            <a:pPr marL="0" indent="0">
              <a:buNone/>
            </a:pPr>
            <a:r>
              <a:rPr lang="en-US" i="1" dirty="0">
                <a:hlinkClick r:id="rId4"/>
              </a:rPr>
              <a:t>https://unstats.un.org/UNSDWebsite/statcom/session_56/documents/2025-25-EnvironmentStats-E.pdf</a:t>
            </a:r>
            <a:r>
              <a:rPr lang="en-US" i="1" dirty="0"/>
              <a:t> </a:t>
            </a:r>
          </a:p>
          <a:p>
            <a:pPr marL="0" indent="0">
              <a:buNone/>
            </a:pPr>
            <a:endParaRPr lang="en-US" i="1" dirty="0">
              <a:highlight>
                <a:srgbClr val="FFFF00"/>
              </a:highlight>
            </a:endParaRPr>
          </a:p>
          <a:p>
            <a:endParaRPr lang="en-US" dirty="0"/>
          </a:p>
        </p:txBody>
      </p:sp>
      <p:pic>
        <p:nvPicPr>
          <p:cNvPr id="5" name="Picture 4" descr="A qr code on a white background&#10;&#10;AI-generated content may be incorrect.">
            <a:extLst>
              <a:ext uri="{FF2B5EF4-FFF2-40B4-BE49-F238E27FC236}">
                <a16:creationId xmlns:a16="http://schemas.microsoft.com/office/drawing/2014/main" id="{2886F23A-B84C-B03A-2733-0E46BB257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331106"/>
            <a:ext cx="1524000" cy="1524000"/>
          </a:xfrm>
          <a:prstGeom prst="rect">
            <a:avLst/>
          </a:prstGeom>
        </p:spPr>
      </p:pic>
    </p:spTree>
    <p:extLst>
      <p:ext uri="{BB962C8B-B14F-4D97-AF65-F5344CB8AC3E}">
        <p14:creationId xmlns:p14="http://schemas.microsoft.com/office/powerpoint/2010/main" val="298126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E45578-164B-4033-A232-3F1B5EC41344}"/>
              </a:ext>
            </a:extLst>
          </p:cNvPr>
          <p:cNvSpPr/>
          <p:nvPr/>
        </p:nvSpPr>
        <p:spPr>
          <a:xfrm>
            <a:off x="0" y="6501825"/>
            <a:ext cx="7696200" cy="584775"/>
          </a:xfrm>
          <a:prstGeom prst="rect">
            <a:avLst/>
          </a:prstGeom>
        </p:spPr>
        <p:txBody>
          <a:bodyPr wrap="square">
            <a:spAutoFit/>
          </a:bodyPr>
          <a:lstStyle/>
          <a:p>
            <a:r>
              <a:rPr lang="en-US" sz="1600" dirty="0"/>
              <a:t>Download FDES 2013 at </a:t>
            </a:r>
            <a:r>
              <a:rPr lang="en-US" sz="1600" dirty="0">
                <a:hlinkClick r:id="rId2"/>
              </a:rPr>
              <a:t>https://unstats.un.org/unsd/envstats/fdes.cshtml</a:t>
            </a:r>
            <a:r>
              <a:rPr lang="en-US" sz="1600" dirty="0"/>
              <a:t>.  </a:t>
            </a:r>
          </a:p>
          <a:p>
            <a:endParaRPr lang="en-US" sz="1600" dirty="0"/>
          </a:p>
        </p:txBody>
      </p:sp>
      <p:sp>
        <p:nvSpPr>
          <p:cNvPr id="2" name="Rectangle 1">
            <a:extLst>
              <a:ext uri="{FF2B5EF4-FFF2-40B4-BE49-F238E27FC236}">
                <a16:creationId xmlns:a16="http://schemas.microsoft.com/office/drawing/2014/main" id="{F13411F7-DBAE-4898-995F-AF3D3A645927}"/>
              </a:ext>
            </a:extLst>
          </p:cNvPr>
          <p:cNvSpPr/>
          <p:nvPr/>
        </p:nvSpPr>
        <p:spPr>
          <a:xfrm>
            <a:off x="381000" y="1348294"/>
            <a:ext cx="5867400" cy="3985706"/>
          </a:xfrm>
          <a:prstGeom prst="rect">
            <a:avLst/>
          </a:prstGeom>
        </p:spPr>
        <p:txBody>
          <a:bodyPr wrap="square">
            <a:spAutoFit/>
          </a:bodyPr>
          <a:lstStyle/>
          <a:p>
            <a:r>
              <a:rPr lang="en-GB" sz="1700" dirty="0"/>
              <a:t>1. The UN Statistical Commission endorsed the revised </a:t>
            </a:r>
            <a:r>
              <a:rPr lang="en-GB" sz="1700" b="1" dirty="0"/>
              <a:t>FDES 2013 </a:t>
            </a:r>
            <a:r>
              <a:rPr lang="en-GB" sz="1700" dirty="0"/>
              <a:t>at its 44th session in 2013 as the framework for strengthening environment statistics programmes in countries. </a:t>
            </a:r>
          </a:p>
          <a:p>
            <a:endParaRPr lang="en-GB" sz="1700" dirty="0"/>
          </a:p>
          <a:p>
            <a:r>
              <a:rPr lang="en-GB" sz="1700" dirty="0"/>
              <a:t>2. The objectives are:</a:t>
            </a:r>
            <a:endParaRPr lang="en-US" sz="1700" dirty="0"/>
          </a:p>
          <a:p>
            <a:pPr marL="671513" lvl="1" indent="-214313">
              <a:buFont typeface="Arial" panose="020B0604020202020204" pitchFamily="34" charset="0"/>
              <a:buChar char="•"/>
            </a:pPr>
            <a:r>
              <a:rPr lang="en-US" sz="1700" dirty="0"/>
              <a:t>Help international and regional institutions to </a:t>
            </a:r>
            <a:r>
              <a:rPr lang="en-US" sz="1700" dirty="0">
                <a:solidFill>
                  <a:srgbClr val="FF0000"/>
                </a:solidFill>
              </a:rPr>
              <a:t>support strengthening capacity in countries </a:t>
            </a:r>
            <a:r>
              <a:rPr lang="en-US" sz="1700" dirty="0"/>
              <a:t>to develop environment statistics</a:t>
            </a:r>
          </a:p>
          <a:p>
            <a:pPr marL="671513" lvl="1" indent="-214313">
              <a:buFont typeface="Arial" panose="020B0604020202020204" pitchFamily="34" charset="0"/>
              <a:buChar char="•"/>
            </a:pPr>
            <a:r>
              <a:rPr lang="en-US" sz="1700" dirty="0"/>
              <a:t>Enhance </a:t>
            </a:r>
            <a:r>
              <a:rPr lang="en-US" sz="1700" dirty="0">
                <a:solidFill>
                  <a:srgbClr val="FF0000"/>
                </a:solidFill>
              </a:rPr>
              <a:t>comparability</a:t>
            </a:r>
            <a:r>
              <a:rPr lang="en-US" sz="1700" dirty="0"/>
              <a:t> and availability of environment statistics using a common framework</a:t>
            </a:r>
          </a:p>
          <a:p>
            <a:pPr marL="671513" lvl="1" indent="-214313">
              <a:buFont typeface="Arial" panose="020B0604020202020204" pitchFamily="34" charset="0"/>
              <a:buChar char="•"/>
            </a:pPr>
            <a:r>
              <a:rPr lang="en-US" sz="1700" dirty="0"/>
              <a:t>Better inform policy making decisions</a:t>
            </a:r>
          </a:p>
          <a:p>
            <a:r>
              <a:rPr lang="en-GB" sz="1700" dirty="0"/>
              <a:t>3. Implementation supports tools:</a:t>
            </a:r>
            <a:endParaRPr lang="en-US" sz="1700" dirty="0"/>
          </a:p>
          <a:p>
            <a:pPr marL="671513" lvl="1" indent="-214313">
              <a:buFont typeface="Arial" panose="020B0604020202020204" pitchFamily="34" charset="0"/>
              <a:buChar char="•"/>
            </a:pPr>
            <a:r>
              <a:rPr lang="en-US" sz="1600" b="0" i="0" u="none" strike="noStrike" dirty="0">
                <a:solidFill>
                  <a:srgbClr val="5B92E5"/>
                </a:solidFill>
                <a:effectLst/>
                <a:latin typeface="Helvetica Neue"/>
                <a:hlinkClick r:id="rId3"/>
              </a:rPr>
              <a:t>Environment Statistics Self-Assessment Tool</a:t>
            </a:r>
            <a:r>
              <a:rPr lang="en-US" sz="1600" b="0" i="0" u="none" strike="noStrike" dirty="0">
                <a:solidFill>
                  <a:srgbClr val="5B92E5"/>
                </a:solidFill>
                <a:effectLst/>
                <a:latin typeface="Helvetica Neue"/>
              </a:rPr>
              <a:t> </a:t>
            </a:r>
            <a:r>
              <a:rPr lang="en-US" sz="1700" dirty="0"/>
              <a:t>(ESSAT)</a:t>
            </a:r>
          </a:p>
          <a:p>
            <a:pPr marL="671513" lvl="1" indent="-214313">
              <a:buFont typeface="Arial" panose="020B0604020202020204" pitchFamily="34" charset="0"/>
              <a:buChar char="•"/>
            </a:pPr>
            <a:r>
              <a:rPr lang="en-US" sz="1600" b="0" i="0" u="none" strike="noStrike" dirty="0">
                <a:solidFill>
                  <a:srgbClr val="5B92E5"/>
                </a:solidFill>
                <a:effectLst/>
                <a:latin typeface="Helvetica Neue"/>
                <a:hlinkClick r:id="rId4"/>
              </a:rPr>
              <a:t>Manual on the Basic Set of Environment Statistics</a:t>
            </a:r>
            <a:endParaRPr lang="en-US" sz="1600" b="0" i="0" u="none" strike="noStrike" dirty="0">
              <a:solidFill>
                <a:srgbClr val="5B92E5"/>
              </a:solidFill>
              <a:effectLst/>
              <a:latin typeface="Helvetica Neue"/>
            </a:endParaRPr>
          </a:p>
          <a:p>
            <a:pPr marL="671513" lvl="1" indent="-214313">
              <a:buFont typeface="Arial" panose="020B0604020202020204" pitchFamily="34" charset="0"/>
              <a:buChar char="•"/>
            </a:pPr>
            <a:r>
              <a:rPr lang="en-US" sz="1600" b="0" i="0" u="none" strike="noStrike" dirty="0">
                <a:solidFill>
                  <a:srgbClr val="5B92E5"/>
                </a:solidFill>
                <a:effectLst/>
                <a:latin typeface="Helvetica Neue"/>
                <a:hlinkClick r:id="rId5"/>
              </a:rPr>
              <a:t>SDG indicators + Basic Set (FDES) matrix</a:t>
            </a:r>
            <a:endParaRPr lang="en-US" sz="1700" dirty="0"/>
          </a:p>
        </p:txBody>
      </p:sp>
      <p:pic>
        <p:nvPicPr>
          <p:cNvPr id="5" name="Picture 4">
            <a:extLst>
              <a:ext uri="{FF2B5EF4-FFF2-40B4-BE49-F238E27FC236}">
                <a16:creationId xmlns:a16="http://schemas.microsoft.com/office/drawing/2014/main" id="{93103257-F6AA-44DE-A447-D86C180F7CE4}"/>
              </a:ext>
            </a:extLst>
          </p:cNvPr>
          <p:cNvPicPr>
            <a:picLocks noChangeAspect="1"/>
          </p:cNvPicPr>
          <p:nvPr/>
        </p:nvPicPr>
        <p:blipFill>
          <a:blip r:embed="rId6"/>
          <a:stretch>
            <a:fillRect/>
          </a:stretch>
        </p:blipFill>
        <p:spPr>
          <a:xfrm>
            <a:off x="6400800" y="1447800"/>
            <a:ext cx="2589571" cy="3276600"/>
          </a:xfrm>
          <a:prstGeom prst="rect">
            <a:avLst/>
          </a:prstGeom>
        </p:spPr>
      </p:pic>
      <p:sp>
        <p:nvSpPr>
          <p:cNvPr id="7" name="Title 1">
            <a:extLst>
              <a:ext uri="{FF2B5EF4-FFF2-40B4-BE49-F238E27FC236}">
                <a16:creationId xmlns:a16="http://schemas.microsoft.com/office/drawing/2014/main" id="{74525BF8-4CA9-4FE6-9EF9-9C748619966B}"/>
              </a:ext>
            </a:extLst>
          </p:cNvPr>
          <p:cNvSpPr txBox="1">
            <a:spLocks/>
          </p:cNvSpPr>
          <p:nvPr/>
        </p:nvSpPr>
        <p:spPr>
          <a:xfrm>
            <a:off x="-1" y="83408"/>
            <a:ext cx="9143999" cy="1135792"/>
          </a:xfrm>
          <a:prstGeom prst="rect">
            <a:avLst/>
          </a:prstGeom>
        </p:spPr>
        <p:txBody>
          <a:bodyPr>
            <a:noAutofit/>
          </a:bodyPr>
          <a:lstStyle>
            <a:lvl1pPr algn="ctr" defTabSz="914400" rtl="0" eaLnBrk="1" latinLnBrk="0" hangingPunct="1">
              <a:spcBef>
                <a:spcPct val="0"/>
              </a:spcBef>
              <a:buNone/>
              <a:defRPr sz="3000" kern="1200">
                <a:solidFill>
                  <a:srgbClr val="008080"/>
                </a:solidFill>
                <a:latin typeface="+mj-lt"/>
                <a:ea typeface="+mj-ea"/>
                <a:cs typeface="+mj-cs"/>
              </a:defRPr>
            </a:lvl1pPr>
          </a:lstStyle>
          <a:p>
            <a:pPr defTabSz="685800"/>
            <a:r>
              <a:rPr lang="en-US" sz="2800" b="0" i="0" u="none" strike="noStrike" dirty="0">
                <a:solidFill>
                  <a:srgbClr val="5B92E5"/>
                </a:solidFill>
                <a:effectLst/>
                <a:latin typeface="Helvetica Neue"/>
                <a:hlinkClick r:id="rId2"/>
              </a:rPr>
              <a:t>Framework for the Development of Environment Statistics (FDES 2013)</a:t>
            </a:r>
            <a:endParaRPr lang="en-US" sz="2800" b="1" dirty="0"/>
          </a:p>
        </p:txBody>
      </p:sp>
      <p:sp>
        <p:nvSpPr>
          <p:cNvPr id="3" name="Rectangle 1">
            <a:hlinkClick r:id="rId7"/>
            <a:extLst>
              <a:ext uri="{FF2B5EF4-FFF2-40B4-BE49-F238E27FC236}">
                <a16:creationId xmlns:a16="http://schemas.microsoft.com/office/drawing/2014/main" id="{2F8DD93B-6023-C66B-5CF1-B5DB3A3535A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anose="020B0604020202020204" pitchFamily="34" charset="0"/>
                <a:ea typeface="Helvetica Neue"/>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E4C1758-523F-89B9-CD98-05EA3845109E}"/>
              </a:ext>
            </a:extLst>
          </p:cNvPr>
          <p:cNvSpPr txBox="1"/>
          <p:nvPr/>
        </p:nvSpPr>
        <p:spPr>
          <a:xfrm>
            <a:off x="533400" y="5548222"/>
            <a:ext cx="7696200" cy="646331"/>
          </a:xfrm>
          <a:prstGeom prst="rect">
            <a:avLst/>
          </a:prstGeom>
          <a:noFill/>
        </p:spPr>
        <p:txBody>
          <a:bodyPr wrap="square" rtlCol="0">
            <a:spAutoFit/>
          </a:bodyPr>
          <a:lstStyle/>
          <a:p>
            <a:r>
              <a:rPr lang="en-US" dirty="0"/>
              <a:t>Chapter 5 provides a cross-cutting analysis of climate change, and methodology guidance is provided for </a:t>
            </a:r>
            <a:r>
              <a:rPr lang="en-US" dirty="0">
                <a:hlinkClick r:id="rId8"/>
              </a:rPr>
              <a:t>GHG emissions</a:t>
            </a:r>
            <a:endParaRPr lang="en-US" dirty="0"/>
          </a:p>
        </p:txBody>
      </p:sp>
    </p:spTree>
    <p:extLst>
      <p:ext uri="{BB962C8B-B14F-4D97-AF65-F5344CB8AC3E}">
        <p14:creationId xmlns:p14="http://schemas.microsoft.com/office/powerpoint/2010/main" val="860095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BF2F834EA4346881D152C2A068B67" ma:contentTypeVersion="16" ma:contentTypeDescription="Create a new document." ma:contentTypeScope="" ma:versionID="9eb48efe1ce924b8c6574499682f97de">
  <xsd:schema xmlns:xsd="http://www.w3.org/2001/XMLSchema" xmlns:xs="http://www.w3.org/2001/XMLSchema" xmlns:p="http://schemas.microsoft.com/office/2006/metadata/properties" xmlns:ns2="80b4fa15-76ba-48c8-b961-b781e21574d2" xmlns:ns3="d0274a15-5367-45e1-987a-873acbd8baaa" targetNamespace="http://schemas.microsoft.com/office/2006/metadata/properties" ma:root="true" ma:fieldsID="610170086f1e60e875e38a8cd5e0dca3" ns2:_="" ns3:_="">
    <xsd:import namespace="80b4fa15-76ba-48c8-b961-b781e21574d2"/>
    <xsd:import namespace="d0274a15-5367-45e1-987a-873acbd8ba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_Flow_SignoffStatus" minOccurs="0"/>
                <xsd:element ref="ns2:MediaLengthInSeconds" minOccurs="0"/>
                <xsd:element ref="ns2:Time"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4fa15-76ba-48c8-b961-b781e2157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Time" ma:index="22" nillable="true" ma:displayName="Progress" ma:default="No action" ma:format="Dropdown" ma:internalName="Time">
      <xsd:simpleType>
        <xsd:restriction base="dms:Choice">
          <xsd:enumeration value="Completed"/>
          <xsd:enumeration value="No action"/>
          <xsd:enumeration value="Processing"/>
        </xsd:restriction>
      </xsd:simpleType>
    </xsd:element>
    <xsd:element name="Image" ma:index="23" nillable="true" ma:displayName="Image"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274a15-5367-45e1-987a-873acbd8ba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Control xmlns="http://schemas.microsoft.com/VisualStudio/2011/storyboarding/control">
  <Id Name="System.Storyboarding.Common.ScrollbarVertical" RevisionId="68ea164d-c1de-47a5-804f-d4d1290fa524" Stencil="System.Storyboarding.Common" StencilRevisionId="68ea164d-c1de-47a5-804f-d4d1290fa524" StencilVersion="0.1"/>
</Control>
</file>

<file path=customXml/item11.xml><?xml version="1.0" encoding="utf-8"?>
<Control xmlns="http://schemas.microsoft.com/VisualStudio/2011/storyboarding/control">
  <Id Name="System.Storyboarding.WindowsApps.WindowsAppsTileMedium" Revision="1" Stencil="System.Storyboarding.WindowsApps" StencilVersion="0.1"/>
</Control>
</file>

<file path=customXml/item12.xml><?xml version="1.0" encoding="utf-8"?>
<Control xmlns="http://schemas.microsoft.com/VisualStudio/2011/storyboarding/control">
  <Id Name="System.Storyboarding.WindowsPhoneIcons.Cancel" Revision="1" Stencil="System.Storyboarding.WindowsPhoneIcons" StencilVersion="0.1"/>
</Control>
</file>

<file path=customXml/item13.xml><?xml version="1.0" encoding="utf-8"?>
<Control xmlns="http://schemas.microsoft.com/VisualStudio/2011/storyboarding/control">
  <Id Name="System.Storyboarding.WindowsApps.WindowsAppsEditBox" Revision="1" Stencil="System.Storyboarding.WindowsApps" StencilVersion="0.1"/>
</Control>
</file>

<file path=customXml/item14.xml><?xml version="1.0" encoding="utf-8"?>
<Control xmlns="http://schemas.microsoft.com/VisualStudio/2011/storyboarding/control">
  <Id Name="System.Storyboarding.Common.ScrollbarVertical" RevisionId="68ea164d-c1de-47a5-804f-d4d1290fa524" Stencil="System.Storyboarding.Common" StencilRevisionId="68ea164d-c1de-47a5-804f-d4d1290fa524" StencilVersion="0.1"/>
</Control>
</file>

<file path=customXml/item15.xml><?xml version="1.0" encoding="utf-8"?>
<Control xmlns="http://schemas.microsoft.com/VisualStudio/2011/storyboarding/control">
  <Id Name="System.Storyboarding.Common.List" Revision="1" Stencil="System.Storyboarding.Common" StencilVersion="0.1"/>
</Control>
</file>

<file path=customXml/item16.xml><?xml version="1.0" encoding="utf-8"?>
<Control xmlns="http://schemas.microsoft.com/VisualStudio/2011/storyboarding/control">
  <Id Name="System.Storyboarding.WindowsApps.WindowsAppsTileMedium" Revision="1" Stencil="System.Storyboarding.WindowsApps" StencilVersion="0.1"/>
</Control>
</file>

<file path=customXml/item17.xml><?xml version="1.0" encoding="utf-8"?>
<Control xmlns="http://schemas.microsoft.com/VisualStudio/2011/storyboarding/control">
  <Id Name="System.Storyboarding.WindowsPhoneIcons.Cancel" Revision="1" Stencil="System.Storyboarding.WindowsPhoneIcons" StencilVersion="0.1"/>
</Control>
</file>

<file path=customXml/item18.xml><?xml version="1.0" encoding="utf-8"?>
<Control xmlns="http://schemas.microsoft.com/VisualStudio/2011/storyboarding/control">
  <Id Name="System.Storyboarding.WindowsApps.WindowsAppsTileMedium" Revision="1" Stencil="System.Storyboarding.WindowsApps" StencilVersion="0.1"/>
</Control>
</file>

<file path=customXml/item19.xml><?xml version="1.0" encoding="utf-8"?>
<Control xmlns="http://schemas.microsoft.com/VisualStudio/2011/storyboarding/control">
  <Id Name="System.Storyboarding.WindowsApps.WindowsAppsEditBox" Revision="1" Stencil="System.Storyboarding.WindowsApps" StencilVersion="0.1"/>
</Control>
</file>

<file path=customXml/item2.xml><?xml version="1.0" encoding="utf-8"?>
<Control xmlns="http://schemas.microsoft.com/VisualStudio/2011/storyboarding/control">
  <Id Name="System.Storyboarding.WindowsApps.WindowsAppsEditBox" Revision="1" Stencil="System.Storyboarding.WindowsApps" StencilVersion="0.1"/>
</Control>
</file>

<file path=customXml/item20.xml><?xml version="1.0" encoding="utf-8"?>
<Control xmlns="http://schemas.microsoft.com/VisualStudio/2011/storyboarding/control">
  <Id Name="System.Storyboarding.WindowsApps.WindowsAppsEditBox" Revision="1" Stencil="System.Storyboarding.WindowsApps" StencilVersion="0.1"/>
</Control>
</file>

<file path=customXml/item21.xml><?xml version="1.0" encoding="utf-8"?>
<Control xmlns="http://schemas.microsoft.com/VisualStudio/2011/storyboarding/control">
  <Id Name="System.Storyboarding.WindowsApps.WindowsAppsTileMedium" Revision="1" Stencil="System.Storyboarding.WindowsApps" StencilVersion="0.1"/>
</Control>
</file>

<file path=customXml/item3.xml><?xml version="1.0" encoding="utf-8"?>
<Control xmlns="http://schemas.microsoft.com/VisualStudio/2011/storyboarding/control">
  <Id Name="System.Storyboarding.WindowsApps.WindowsAppsTileMedium" Revision="1" Stencil="System.Storyboarding.WindowsApps" StencilVersion="0.1"/>
</Control>
</file>

<file path=customXml/item4.xml><?xml version="1.0" encoding="utf-8"?>
<Control xmlns="http://schemas.microsoft.com/VisualStudio/2011/storyboarding/control">
  <Id Name="System.Storyboarding.WindowsPhoneIcons.Next" Revision="1" Stencil="System.Storyboarding.WindowsPhoneIcons" StencilVersion="0.1"/>
</Control>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ontrol xmlns="http://schemas.microsoft.com/VisualStudio/2011/storyboarding/control">
  <Id Name="System.Storyboarding.Common.ScrollbarVertical" RevisionId="68ea164d-c1de-47a5-804f-d4d1290fa524" Stencil="System.Storyboarding.Common" StencilRevisionId="68ea164d-c1de-47a5-804f-d4d1290fa524" StencilVersion="0.1"/>
</Control>
</file>

<file path=customXml/item7.xml><?xml version="1.0" encoding="utf-8"?>
<Control xmlns="http://schemas.microsoft.com/VisualStudio/2011/storyboarding/control">
  <Id Name="System.Storyboarding.Common.SearchBox" Revision="1" Stencil="System.Storyboarding.Common" StencilVersion="0.1"/>
</Control>
</file>

<file path=customXml/item8.xml><?xml version="1.0" encoding="utf-8"?>
<p:properties xmlns:p="http://schemas.microsoft.com/office/2006/metadata/properties" xmlns:xsi="http://www.w3.org/2001/XMLSchema-instance" xmlns:pc="http://schemas.microsoft.com/office/infopath/2007/PartnerControls">
  <documentManagement>
    <_Flow_SignoffStatus xmlns="80b4fa15-76ba-48c8-b961-b781e21574d2" xsi:nil="true"/>
    <Time xmlns="80b4fa15-76ba-48c8-b961-b781e21574d2">No action</Time>
    <Image xmlns="80b4fa15-76ba-48c8-b961-b781e21574d2" xsi:nil="true"/>
  </documentManagement>
</p:properties>
</file>

<file path=customXml/item9.xml><?xml version="1.0" encoding="utf-8"?>
<Control xmlns="http://schemas.microsoft.com/VisualStudio/2011/storyboarding/control">
  <Id Name="System.Storyboarding.WindowsApps.WindowsAppsTileMedium" Revision="1" Stencil="System.Storyboarding.WindowsApps" StencilVersion="0.1"/>
</Control>
</file>

<file path=customXml/itemProps1.xml><?xml version="1.0" encoding="utf-8"?>
<ds:datastoreItem xmlns:ds="http://schemas.openxmlformats.org/officeDocument/2006/customXml" ds:itemID="{788926B9-B587-401C-9F0E-3F4033924E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4fa15-76ba-48c8-b961-b781e21574d2"/>
    <ds:schemaRef ds:uri="d0274a15-5367-45e1-987a-873acbd8ba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2681B142-2751-436A-936D-BC44D0469225}">
  <ds:schemaRefs>
    <ds:schemaRef ds:uri="http://schemas.microsoft.com/VisualStudio/2011/storyboarding/control"/>
  </ds:schemaRefs>
</ds:datastoreItem>
</file>

<file path=customXml/itemProps11.xml><?xml version="1.0" encoding="utf-8"?>
<ds:datastoreItem xmlns:ds="http://schemas.openxmlformats.org/officeDocument/2006/customXml" ds:itemID="{66B5A331-3344-4960-BF31-8CE636F284D4}">
  <ds:schemaRefs>
    <ds:schemaRef ds:uri="http://schemas.microsoft.com/VisualStudio/2011/storyboarding/control"/>
  </ds:schemaRefs>
</ds:datastoreItem>
</file>

<file path=customXml/itemProps12.xml><?xml version="1.0" encoding="utf-8"?>
<ds:datastoreItem xmlns:ds="http://schemas.openxmlformats.org/officeDocument/2006/customXml" ds:itemID="{3B2A02A7-3B2D-4EC9-9338-5904DA70646C}">
  <ds:schemaRefs>
    <ds:schemaRef ds:uri="http://schemas.microsoft.com/VisualStudio/2011/storyboarding/control"/>
  </ds:schemaRefs>
</ds:datastoreItem>
</file>

<file path=customXml/itemProps13.xml><?xml version="1.0" encoding="utf-8"?>
<ds:datastoreItem xmlns:ds="http://schemas.openxmlformats.org/officeDocument/2006/customXml" ds:itemID="{BD56B706-3AA9-4538-8201-5EFF9DA0073D}">
  <ds:schemaRefs>
    <ds:schemaRef ds:uri="http://schemas.microsoft.com/VisualStudio/2011/storyboarding/control"/>
  </ds:schemaRefs>
</ds:datastoreItem>
</file>

<file path=customXml/itemProps14.xml><?xml version="1.0" encoding="utf-8"?>
<ds:datastoreItem xmlns:ds="http://schemas.openxmlformats.org/officeDocument/2006/customXml" ds:itemID="{5EFB0B1C-95A4-4DE5-A5E1-59F97AA95F1E}">
  <ds:schemaRefs>
    <ds:schemaRef ds:uri="http://schemas.microsoft.com/VisualStudio/2011/storyboarding/control"/>
  </ds:schemaRefs>
</ds:datastoreItem>
</file>

<file path=customXml/itemProps15.xml><?xml version="1.0" encoding="utf-8"?>
<ds:datastoreItem xmlns:ds="http://schemas.openxmlformats.org/officeDocument/2006/customXml" ds:itemID="{56BE22B1-7989-4F22-9426-0AB8703CD554}">
  <ds:schemaRefs>
    <ds:schemaRef ds:uri="http://schemas.microsoft.com/VisualStudio/2011/storyboarding/control"/>
  </ds:schemaRefs>
</ds:datastoreItem>
</file>

<file path=customXml/itemProps16.xml><?xml version="1.0" encoding="utf-8"?>
<ds:datastoreItem xmlns:ds="http://schemas.openxmlformats.org/officeDocument/2006/customXml" ds:itemID="{0AA01144-D73D-450A-A1B1-C95016D15BC7}">
  <ds:schemaRefs>
    <ds:schemaRef ds:uri="http://schemas.microsoft.com/VisualStudio/2011/storyboarding/control"/>
  </ds:schemaRefs>
</ds:datastoreItem>
</file>

<file path=customXml/itemProps17.xml><?xml version="1.0" encoding="utf-8"?>
<ds:datastoreItem xmlns:ds="http://schemas.openxmlformats.org/officeDocument/2006/customXml" ds:itemID="{89ED8E04-2AF4-41CF-A53C-0E6B0DBF9A51}">
  <ds:schemaRefs>
    <ds:schemaRef ds:uri="http://schemas.microsoft.com/VisualStudio/2011/storyboarding/control"/>
  </ds:schemaRefs>
</ds:datastoreItem>
</file>

<file path=customXml/itemProps18.xml><?xml version="1.0" encoding="utf-8"?>
<ds:datastoreItem xmlns:ds="http://schemas.openxmlformats.org/officeDocument/2006/customXml" ds:itemID="{B7D08BD1-3471-400F-B73B-71ECAE20D97E}">
  <ds:schemaRefs>
    <ds:schemaRef ds:uri="http://schemas.microsoft.com/VisualStudio/2011/storyboarding/control"/>
  </ds:schemaRefs>
</ds:datastoreItem>
</file>

<file path=customXml/itemProps19.xml><?xml version="1.0" encoding="utf-8"?>
<ds:datastoreItem xmlns:ds="http://schemas.openxmlformats.org/officeDocument/2006/customXml" ds:itemID="{B987F276-2DD7-41F7-92EF-2C4D2BA1C7A3}">
  <ds:schemaRefs>
    <ds:schemaRef ds:uri="http://schemas.microsoft.com/VisualStudio/2011/storyboarding/control"/>
  </ds:schemaRefs>
</ds:datastoreItem>
</file>

<file path=customXml/itemProps2.xml><?xml version="1.0" encoding="utf-8"?>
<ds:datastoreItem xmlns:ds="http://schemas.openxmlformats.org/officeDocument/2006/customXml" ds:itemID="{EBACCEB9-90BD-4A7C-A929-29B8B40A0936}">
  <ds:schemaRefs>
    <ds:schemaRef ds:uri="http://schemas.microsoft.com/VisualStudio/2011/storyboarding/control"/>
  </ds:schemaRefs>
</ds:datastoreItem>
</file>

<file path=customXml/itemProps20.xml><?xml version="1.0" encoding="utf-8"?>
<ds:datastoreItem xmlns:ds="http://schemas.openxmlformats.org/officeDocument/2006/customXml" ds:itemID="{C19987D0-F557-44A6-A55F-D1B8E828454D}">
  <ds:schemaRefs>
    <ds:schemaRef ds:uri="http://schemas.microsoft.com/VisualStudio/2011/storyboarding/control"/>
  </ds:schemaRefs>
</ds:datastoreItem>
</file>

<file path=customXml/itemProps21.xml><?xml version="1.0" encoding="utf-8"?>
<ds:datastoreItem xmlns:ds="http://schemas.openxmlformats.org/officeDocument/2006/customXml" ds:itemID="{EAA85D4B-7A54-4AE6-9D2F-4A1BC16ADF99}">
  <ds:schemaRefs>
    <ds:schemaRef ds:uri="http://schemas.microsoft.com/VisualStudio/2011/storyboarding/control"/>
  </ds:schemaRefs>
</ds:datastoreItem>
</file>

<file path=customXml/itemProps3.xml><?xml version="1.0" encoding="utf-8"?>
<ds:datastoreItem xmlns:ds="http://schemas.openxmlformats.org/officeDocument/2006/customXml" ds:itemID="{C06DBC34-773E-40B3-9650-079A456EC2AC}">
  <ds:schemaRefs>
    <ds:schemaRef ds:uri="http://schemas.microsoft.com/VisualStudio/2011/storyboarding/control"/>
  </ds:schemaRefs>
</ds:datastoreItem>
</file>

<file path=customXml/itemProps4.xml><?xml version="1.0" encoding="utf-8"?>
<ds:datastoreItem xmlns:ds="http://schemas.openxmlformats.org/officeDocument/2006/customXml" ds:itemID="{2D874E60-2F44-4B27-B33F-B4638C153B90}">
  <ds:schemaRefs>
    <ds:schemaRef ds:uri="http://schemas.microsoft.com/VisualStudio/2011/storyboarding/control"/>
  </ds:schemaRefs>
</ds:datastoreItem>
</file>

<file path=customXml/itemProps5.xml><?xml version="1.0" encoding="utf-8"?>
<ds:datastoreItem xmlns:ds="http://schemas.openxmlformats.org/officeDocument/2006/customXml" ds:itemID="{1ADDC720-A65D-4BFF-B6A7-C7687D6DDE14}">
  <ds:schemaRefs>
    <ds:schemaRef ds:uri="http://schemas.microsoft.com/sharepoint/v3/contenttype/forms"/>
  </ds:schemaRefs>
</ds:datastoreItem>
</file>

<file path=customXml/itemProps6.xml><?xml version="1.0" encoding="utf-8"?>
<ds:datastoreItem xmlns:ds="http://schemas.openxmlformats.org/officeDocument/2006/customXml" ds:itemID="{B86FC14E-608D-4408-A64C-21E6AEE90D98}">
  <ds:schemaRefs>
    <ds:schemaRef ds:uri="http://schemas.microsoft.com/VisualStudio/2011/storyboarding/control"/>
  </ds:schemaRefs>
</ds:datastoreItem>
</file>

<file path=customXml/itemProps7.xml><?xml version="1.0" encoding="utf-8"?>
<ds:datastoreItem xmlns:ds="http://schemas.openxmlformats.org/officeDocument/2006/customXml" ds:itemID="{8E59B9F7-6FDF-4792-AEC6-EB8EBCF79CE7}">
  <ds:schemaRefs>
    <ds:schemaRef ds:uri="http://schemas.microsoft.com/VisualStudio/2011/storyboarding/control"/>
  </ds:schemaRefs>
</ds:datastoreItem>
</file>

<file path=customXml/itemProps8.xml><?xml version="1.0" encoding="utf-8"?>
<ds:datastoreItem xmlns:ds="http://schemas.openxmlformats.org/officeDocument/2006/customXml" ds:itemID="{2C257BEE-1D51-4615-BD8E-83388E0BDB41}">
  <ds:schemaRefs>
    <ds:schemaRef ds:uri="http://purl.org/dc/terms/"/>
    <ds:schemaRef ds:uri="http://schemas.microsoft.com/office/2006/documentManagement/types"/>
    <ds:schemaRef ds:uri="80b4fa15-76ba-48c8-b961-b781e21574d2"/>
    <ds:schemaRef ds:uri="http://schemas.openxmlformats.org/package/2006/metadata/core-properties"/>
    <ds:schemaRef ds:uri="http://schemas.microsoft.com/office/infopath/2007/PartnerControls"/>
    <ds:schemaRef ds:uri="http://purl.org/dc/dcmitype/"/>
    <ds:schemaRef ds:uri="d0274a15-5367-45e1-987a-873acbd8baaa"/>
    <ds:schemaRef ds:uri="http://schemas.microsoft.com/office/2006/metadata/properties"/>
    <ds:schemaRef ds:uri="http://www.w3.org/XML/1998/namespace"/>
    <ds:schemaRef ds:uri="http://purl.org/dc/elements/1.1/"/>
  </ds:schemaRefs>
</ds:datastoreItem>
</file>

<file path=customXml/itemProps9.xml><?xml version="1.0" encoding="utf-8"?>
<ds:datastoreItem xmlns:ds="http://schemas.openxmlformats.org/officeDocument/2006/customXml" ds:itemID="{15C3CA29-0DC7-4E67-B185-6F5A20579C38}">
  <ds:schemaRefs>
    <ds:schemaRef ds:uri="http://schemas.microsoft.com/VisualStudio/2011/storyboarding/control"/>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50186</TotalTime>
  <Words>3336</Words>
  <Application>Microsoft Office PowerPoint</Application>
  <PresentationFormat>On-screen Show (4:3)</PresentationFormat>
  <Paragraphs>325</Paragraphs>
  <Slides>23</Slides>
  <Notes>16</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Agency FB</vt:lpstr>
      <vt:lpstr>Arial</vt:lpstr>
      <vt:lpstr>Calibri</vt:lpstr>
      <vt:lpstr>Helvetica</vt:lpstr>
      <vt:lpstr>Helvetica Neue</vt:lpstr>
      <vt:lpstr>Open Sans</vt:lpstr>
      <vt:lpstr>Roboto</vt:lpstr>
      <vt:lpstr>Times New Roman</vt:lpstr>
      <vt:lpstr>1_Default Design</vt:lpstr>
      <vt:lpstr>Theme4</vt:lpstr>
      <vt:lpstr>Environment and climate change statistics </vt:lpstr>
      <vt:lpstr>Outline</vt:lpstr>
      <vt:lpstr>United Nations Framework Convention on Climate Change  NDC, ETF and GST under the Paris Agreement </vt:lpstr>
      <vt:lpstr>ETF Reporting Tools - released on 28 June 2024</vt:lpstr>
      <vt:lpstr>Can climate change statistics support countries on their journey to achieve Net Zero?</vt:lpstr>
      <vt:lpstr>Background and process: Collaboration between UNSD, UNFCCC and the Expert Group on Environment and Climate Change Statistics</vt:lpstr>
      <vt:lpstr>Background and process: Collaboration between UNSD, UNFCCC and the Expert Group on Environment and Climate Change Statistics</vt:lpstr>
      <vt:lpstr>Background and process on Data collection (water and waste)</vt:lpstr>
      <vt:lpstr>PowerPoint Presentation</vt:lpstr>
      <vt:lpstr>Global Set of Climate Change Statistics and Indicators</vt:lpstr>
      <vt:lpstr>Methodological foundation</vt:lpstr>
      <vt:lpstr>Connections with indicators from:</vt:lpstr>
      <vt:lpstr>PowerPoint Presentation</vt:lpstr>
      <vt:lpstr>PowerPoint Presentation</vt:lpstr>
      <vt:lpstr>Climate Change Statistics and Indicators Self-Assessment Tool (CISAT)</vt:lpstr>
      <vt:lpstr>Indicators on GHG emissions and removals in the Global Set</vt:lpstr>
      <vt:lpstr>Indicators on GHG emissions and removals in the Global Set</vt:lpstr>
      <vt:lpstr>Global set, metadata [covers 26 fields]</vt:lpstr>
      <vt:lpstr>Global set, metadata [covers 26 fields]</vt:lpstr>
      <vt:lpstr>Other indicators from the Global Set which may support Net Zero analysis</vt:lpstr>
      <vt:lpstr> Next steps</vt:lpstr>
      <vt:lpstr>PowerPoint Presentation</vt:lpstr>
      <vt:lpstr>Questions</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Rayen Quiroga</dc:creator>
  <cp:lastModifiedBy>Daniela Ravindra</cp:lastModifiedBy>
  <cp:revision>1092</cp:revision>
  <cp:lastPrinted>2021-11-12T00:04:27Z</cp:lastPrinted>
  <dcterms:created xsi:type="dcterms:W3CDTF">2016-02-08T15:46:42Z</dcterms:created>
  <dcterms:modified xsi:type="dcterms:W3CDTF">2025-08-16T19:31:38Z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0x010100B51BF2F834EA4346881D152C2A068B67</vt:lpwstr>
  </property>
</Properties>
</file>